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2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3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charts/chart4.xml" ContentType="application/vnd.openxmlformats-officedocument.drawingml.chart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A2E36"/>
                </a:solidFill>
                <a:latin typeface="Arial"/>
              </a:defRPr>
            </a:pPr>
            <a:r>
              <a:rPr sz="1400" b="0" i="0" u="none" strike="noStrike">
                <a:solidFill>
                  <a:srgbClr val="0A2E36"/>
                </a:solidFill>
                <a:latin typeface="Arial"/>
              </a:rPr>
              <a:t>kg CO₂ per trip (illustrative)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CO2</c:v>
                </c:pt>
              </c:strCache>
            </c:strRef>
          </c:tx>
          <c:spPr>
            <a:solidFill>
              <a:srgbClr val="E4572E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0A2E36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E4572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F4B9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ECC71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Fastest</c:v>
                  </c:pt>
                  <c:pt idx="1">
                    <c:v>Shortest</c:v>
                  </c:pt>
                  <c:pt idx="2">
                    <c:v>GreenRoute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2.4</c:v>
                </c:pt>
                <c:pt idx="1">
                  <c:v>2.2</c:v>
                </c:pt>
                <c:pt idx="2">
                  <c:v>1.9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400" u="none">
                  <a:solidFill>
                    <a:srgbClr val="0A2E36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A2E3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5E5D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7A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A2E36"/>
                </a:solidFill>
                <a:latin typeface="Arial"/>
              </a:defRPr>
            </a:pPr>
            <a:r>
              <a:rPr sz="1400" b="0" i="0" u="none" strike="noStrike">
                <a:solidFill>
                  <a:srgbClr val="0A2E36"/>
                </a:solidFill>
                <a:latin typeface="Arial"/>
              </a:rPr>
              <a:t>Illustrative revenue mix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ECC71"/>
              </a:solidFill>
              <a:effectLst/>
            </c:spPr>
          </c:dPt>
          <c:dPt>
            <c:idx val="1"/>
            <c:bubble3D val="0"/>
            <c:spPr>
              <a:solidFill>
                <a:srgbClr val="4FC3F7"/>
              </a:solidFill>
              <a:effectLst/>
            </c:spPr>
          </c:dPt>
          <c:dPt>
            <c:idx val="2"/>
            <c:bubble3D val="0"/>
            <c:spPr>
              <a:solidFill>
                <a:srgbClr val="F4B942"/>
              </a:solidFill>
              <a:effectLst/>
            </c:spPr>
          </c:dPt>
          <c:dPt>
            <c:idx val="3"/>
            <c:bubble3D val="0"/>
            <c:spPr>
              <a:solidFill>
                <a:srgbClr val="E4572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A2E36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A2E36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A2E36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A2E36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Premium subscriptions</c:v>
                </c:pt>
                <c:pt idx="1">
                  <c:v>Fleet &amp; business API</c:v>
                </c:pt>
                <c:pt idx="2">
                  <c:v>Partner rewards</c:v>
                </c:pt>
                <c:pt idx="3">
                  <c:v>Carbon-credit programmes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35</c:v>
                </c:pt>
                <c:pt idx="1">
                  <c:v>30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A2E36"/>
                </a:solidFill>
                <a:latin typeface="Arial"/>
              </a:defRPr>
            </a:pPr>
            <a:r>
              <a:rPr sz="1400" b="0" i="0" u="none" strike="noStrike">
                <a:solidFill>
                  <a:srgbClr val="0A2E36"/>
                </a:solidFill>
                <a:latin typeface="Arial"/>
              </a:rPr>
              <a:t>Revenue in € thousands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(€k)</c:v>
                </c:pt>
              </c:strCache>
            </c:strRef>
          </c:tx>
          <c:spPr>
            <a:solidFill>
              <a:srgbClr val="2ECC71"/>
            </a:solidFill>
            <a:ln w="50800" cap="flat">
              <a:solidFill>
                <a:srgbClr val="2ECC71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A2E36"/>
                    </a:solidFill>
                    <a:latin typeface="Arial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10"/>
            <c:spPr>
              <a:solidFill>
                <a:srgbClr val="2ECC71"/>
              </a:solidFill>
              <a:ln w="9525" cap="flat">
                <a:solidFill>
                  <a:srgbClr val="2ECC7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Year 1</c:v>
                  </c:pt>
                  <c:pt idx="1">
                    <c:v>Year 2</c:v>
                  </c:pt>
                  <c:pt idx="2">
                    <c:v>Year 3</c:v>
                  </c:pt>
                  <c:pt idx="3">
                    <c:v>Year 4</c:v>
                  </c:pt>
                  <c:pt idx="4">
                    <c:v>Year 5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50</c:v>
                </c:pt>
                <c:pt idx="1">
                  <c:v>400</c:v>
                </c:pt>
                <c:pt idx="2">
                  <c:v>1500</c:v>
                </c:pt>
                <c:pt idx="3">
                  <c:v>4000</c:v>
                </c:pt>
                <c:pt idx="4">
                  <c:v>9000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A2E36"/>
                  </a:solidFill>
                  <a:latin typeface="Arial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A2E3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5E5D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7A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A2E36"/>
                </a:solidFill>
                <a:latin typeface="Arial"/>
              </a:defRPr>
            </a:pPr>
            <a:r>
              <a:rPr sz="1400" b="0" i="0" u="none" strike="noStrike">
                <a:solidFill>
                  <a:srgbClr val="0A2E36"/>
                </a:solidFill>
                <a:latin typeface="Arial"/>
              </a:rPr>
              <a:t>Tonnes of CO₂ saved per year (estimate)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</c:v>
                </c:pt>
              </c:strCache>
            </c:strRef>
          </c:tx>
          <c:spPr>
            <a:solidFill>
              <a:srgbClr val="2ECC7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A2E36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100k users</c:v>
                  </c:pt>
                  <c:pt idx="1">
                    <c:v>1M users</c:v>
                  </c:pt>
                  <c:pt idx="2">
                    <c:v>10M users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23000</c:v>
                </c:pt>
                <c:pt idx="1">
                  <c:v>230000</c:v>
                </c:pt>
                <c:pt idx="2">
                  <c:v>2300000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A2E36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A2E3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5E5D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7A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Estimate: 4.6 t x 5% = 0.23 t per user. To be validated in a pilot.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image" Target="../media/image-16-1.png"/><Relationship Id="rId3" Type="http://schemas.openxmlformats.org/officeDocument/2006/relationships/image" Target="../media/image-16-2.png"/><Relationship Id="rId4" Type="http://schemas.openxmlformats.org/officeDocument/2006/relationships/image" Target="../media/image-16-3.png"/><Relationship Id="rId5" Type="http://schemas.openxmlformats.org/officeDocument/2006/relationships/image" Target="../media/image-16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image" Target="../media/image-1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image" Target="../media/image-19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nimx00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320040"/>
            <a:ext cx="4297680" cy="4297680"/>
          </a:xfrm>
          <a:prstGeom prst="rect">
            <a:avLst/>
          </a:prstGeom>
        </p:spPr>
      </p:pic>
      <p:pic>
        <p:nvPicPr>
          <p:cNvPr id="3" name="anims00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731520"/>
            <a:ext cx="548640" cy="548640"/>
          </a:xfrm>
          <a:prstGeom prst="rect">
            <a:avLst/>
          </a:prstGeom>
        </p:spPr>
      </p:pic>
      <p:sp>
        <p:nvSpPr>
          <p:cNvPr id="4" name="animl003"/>
          <p:cNvSpPr txBox="1"/>
          <p:nvPr/>
        </p:nvSpPr>
        <p:spPr>
          <a:xfrm>
            <a:off x="548640" y="137160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GreenRoute AI</a:t>
            </a:r>
            <a:endParaRPr lang="en-US" sz="4800" dirty="0"/>
          </a:p>
        </p:txBody>
      </p:sp>
      <p:sp>
        <p:nvSpPr>
          <p:cNvPr id="5" name="animf005"/>
          <p:cNvSpPr txBox="1"/>
          <p:nvPr/>
        </p:nvSpPr>
        <p:spPr>
          <a:xfrm>
            <a:off x="548640" y="2377440"/>
            <a:ext cx="411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EAF7F0"/>
                </a:solidFill>
              </a:rPr>
              <a:t>The navigation app that picks the route with the lowest carbon footprint</a:t>
            </a:r>
            <a:endParaRPr lang="en-US" sz="2000" dirty="0"/>
          </a:p>
        </p:txBody>
      </p:sp>
      <p:sp>
        <p:nvSpPr>
          <p:cNvPr id="6" name="animf006"/>
          <p:cNvSpPr txBox="1"/>
          <p:nvPr/>
        </p:nvSpPr>
        <p:spPr>
          <a:xfrm>
            <a:off x="548640" y="402336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2ECC71"/>
                </a:solidFill>
              </a:rPr>
              <a:t>Innovation project: fighting global warming and protecting the ozone layer</a:t>
            </a:r>
            <a:endParaRPr lang="en-US" sz="1400" dirty="0"/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5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" dur="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" dur="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8" dur="40000" fill="hold" repeatCount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78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4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Agenda</a:t>
            </a:r>
            <a:endParaRPr lang="en-US" sz="3600" dirty="0"/>
          </a:p>
        </p:txBody>
      </p:sp>
      <p:sp>
        <p:nvSpPr>
          <p:cNvPr id="3" name="animr003"/>
          <p:cNvSpPr/>
          <p:nvPr/>
        </p:nvSpPr>
        <p:spPr>
          <a:xfrm>
            <a:off x="457200" y="1280160"/>
            <a:ext cx="3931920" cy="914400"/>
          </a:xfrm>
          <a:prstGeom prst="roundRect">
            <a:avLst>
              <a:gd name="adj" fmla="val 15000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4" name="animz004"/>
          <p:cNvSpPr/>
          <p:nvPr/>
        </p:nvSpPr>
        <p:spPr>
          <a:xfrm>
            <a:off x="640080" y="1435608"/>
            <a:ext cx="603504" cy="603504"/>
          </a:xfrm>
          <a:prstGeom prst="ellipse">
            <a:avLst/>
          </a:prstGeom>
          <a:solidFill>
            <a:srgbClr val="2ECC7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animf005"/>
          <p:cNvSpPr txBox="1"/>
          <p:nvPr/>
        </p:nvSpPr>
        <p:spPr>
          <a:xfrm>
            <a:off x="640080" y="143560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800" dirty="0"/>
          </a:p>
        </p:txBody>
      </p:sp>
      <p:sp>
        <p:nvSpPr>
          <p:cNvPr id="6" name="animf006"/>
          <p:cNvSpPr txBox="1"/>
          <p:nvPr/>
        </p:nvSpPr>
        <p:spPr>
          <a:xfrm>
            <a:off x="1463040" y="1435608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challenge</a:t>
            </a:r>
            <a:endParaRPr lang="en-US" sz="2000" dirty="0"/>
          </a:p>
        </p:txBody>
      </p:sp>
      <p:sp>
        <p:nvSpPr>
          <p:cNvPr id="7" name="animb007"/>
          <p:cNvSpPr/>
          <p:nvPr/>
        </p:nvSpPr>
        <p:spPr>
          <a:xfrm>
            <a:off x="4663440" y="1280160"/>
            <a:ext cx="3931920" cy="914400"/>
          </a:xfrm>
          <a:prstGeom prst="roundRect">
            <a:avLst>
              <a:gd name="adj" fmla="val 15000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8" name="animz008"/>
          <p:cNvSpPr/>
          <p:nvPr/>
        </p:nvSpPr>
        <p:spPr>
          <a:xfrm>
            <a:off x="4846320" y="1435608"/>
            <a:ext cx="603504" cy="603504"/>
          </a:xfrm>
          <a:prstGeom prst="ellipse">
            <a:avLst/>
          </a:prstGeom>
          <a:solidFill>
            <a:srgbClr val="4FC3F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animf009"/>
          <p:cNvSpPr txBox="1"/>
          <p:nvPr/>
        </p:nvSpPr>
        <p:spPr>
          <a:xfrm>
            <a:off x="4846320" y="143560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800" dirty="0"/>
          </a:p>
        </p:txBody>
      </p:sp>
      <p:sp>
        <p:nvSpPr>
          <p:cNvPr id="10" name="animf010"/>
          <p:cNvSpPr txBox="1"/>
          <p:nvPr/>
        </p:nvSpPr>
        <p:spPr>
          <a:xfrm>
            <a:off x="5669280" y="1435608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idea</a:t>
            </a:r>
            <a:endParaRPr lang="en-US" sz="2000" dirty="0"/>
          </a:p>
        </p:txBody>
      </p:sp>
      <p:sp>
        <p:nvSpPr>
          <p:cNvPr id="11" name="animd011"/>
          <p:cNvSpPr/>
          <p:nvPr/>
        </p:nvSpPr>
        <p:spPr>
          <a:xfrm>
            <a:off x="457200" y="2377440"/>
            <a:ext cx="3931920" cy="914400"/>
          </a:xfrm>
          <a:prstGeom prst="roundRect">
            <a:avLst>
              <a:gd name="adj" fmla="val 15000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12" name="animz012"/>
          <p:cNvSpPr/>
          <p:nvPr/>
        </p:nvSpPr>
        <p:spPr>
          <a:xfrm>
            <a:off x="640080" y="2532888"/>
            <a:ext cx="603504" cy="603504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animf013"/>
          <p:cNvSpPr txBox="1"/>
          <p:nvPr/>
        </p:nvSpPr>
        <p:spPr>
          <a:xfrm>
            <a:off x="640080" y="253288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animf014"/>
          <p:cNvSpPr txBox="1"/>
          <p:nvPr/>
        </p:nvSpPr>
        <p:spPr>
          <a:xfrm>
            <a:off x="1463040" y="2532888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technology</a:t>
            </a:r>
            <a:endParaRPr lang="en-US" sz="2000" dirty="0"/>
          </a:p>
        </p:txBody>
      </p:sp>
      <p:sp>
        <p:nvSpPr>
          <p:cNvPr id="15" name="animr015"/>
          <p:cNvSpPr/>
          <p:nvPr/>
        </p:nvSpPr>
        <p:spPr>
          <a:xfrm>
            <a:off x="4663440" y="2377440"/>
            <a:ext cx="3931920" cy="914400"/>
          </a:xfrm>
          <a:prstGeom prst="roundRect">
            <a:avLst>
              <a:gd name="adj" fmla="val 15000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16" name="animz016"/>
          <p:cNvSpPr/>
          <p:nvPr/>
        </p:nvSpPr>
        <p:spPr>
          <a:xfrm>
            <a:off x="4846320" y="2532888"/>
            <a:ext cx="603504" cy="603504"/>
          </a:xfrm>
          <a:prstGeom prst="ellipse">
            <a:avLst/>
          </a:prstGeom>
          <a:solidFill>
            <a:srgbClr val="E4572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animf017"/>
          <p:cNvSpPr txBox="1"/>
          <p:nvPr/>
        </p:nvSpPr>
        <p:spPr>
          <a:xfrm>
            <a:off x="4846320" y="253288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800" dirty="0"/>
          </a:p>
        </p:txBody>
      </p:sp>
      <p:sp>
        <p:nvSpPr>
          <p:cNvPr id="18" name="animf018"/>
          <p:cNvSpPr txBox="1"/>
          <p:nvPr/>
        </p:nvSpPr>
        <p:spPr>
          <a:xfrm>
            <a:off x="5669280" y="2532888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business</a:t>
            </a:r>
            <a:endParaRPr lang="en-US" sz="2000" dirty="0"/>
          </a:p>
        </p:txBody>
      </p:sp>
      <p:sp>
        <p:nvSpPr>
          <p:cNvPr id="19" name="animb019"/>
          <p:cNvSpPr/>
          <p:nvPr/>
        </p:nvSpPr>
        <p:spPr>
          <a:xfrm>
            <a:off x="457200" y="3474720"/>
            <a:ext cx="3931920" cy="914400"/>
          </a:xfrm>
          <a:prstGeom prst="roundRect">
            <a:avLst>
              <a:gd name="adj" fmla="val 15000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20" name="animz020"/>
          <p:cNvSpPr/>
          <p:nvPr/>
        </p:nvSpPr>
        <p:spPr>
          <a:xfrm>
            <a:off x="640080" y="3630168"/>
            <a:ext cx="603504" cy="603504"/>
          </a:xfrm>
          <a:prstGeom prst="ellipse">
            <a:avLst/>
          </a:prstGeom>
          <a:solidFill>
            <a:srgbClr val="2ECC7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animf021"/>
          <p:cNvSpPr txBox="1"/>
          <p:nvPr/>
        </p:nvSpPr>
        <p:spPr>
          <a:xfrm>
            <a:off x="640080" y="363016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800" dirty="0"/>
          </a:p>
        </p:txBody>
      </p:sp>
      <p:sp>
        <p:nvSpPr>
          <p:cNvPr id="22" name="animf022"/>
          <p:cNvSpPr txBox="1"/>
          <p:nvPr/>
        </p:nvSpPr>
        <p:spPr>
          <a:xfrm>
            <a:off x="1463040" y="3630168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impact</a:t>
            </a:r>
            <a:endParaRPr lang="en-US" sz="2000" dirty="0"/>
          </a:p>
        </p:txBody>
      </p:sp>
      <p:sp>
        <p:nvSpPr>
          <p:cNvPr id="23" name="animd023"/>
          <p:cNvSpPr/>
          <p:nvPr/>
        </p:nvSpPr>
        <p:spPr>
          <a:xfrm>
            <a:off x="4663440" y="3474720"/>
            <a:ext cx="3931920" cy="914400"/>
          </a:xfrm>
          <a:prstGeom prst="roundRect">
            <a:avLst>
              <a:gd name="adj" fmla="val 15000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24" name="animz024"/>
          <p:cNvSpPr/>
          <p:nvPr/>
        </p:nvSpPr>
        <p:spPr>
          <a:xfrm>
            <a:off x="4846320" y="3630168"/>
            <a:ext cx="603504" cy="603504"/>
          </a:xfrm>
          <a:prstGeom prst="ellipse">
            <a:avLst/>
          </a:prstGeom>
          <a:solidFill>
            <a:srgbClr val="4FC3F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animf025"/>
          <p:cNvSpPr txBox="1"/>
          <p:nvPr/>
        </p:nvSpPr>
        <p:spPr>
          <a:xfrm>
            <a:off x="4846320" y="363016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800" dirty="0"/>
          </a:p>
        </p:txBody>
      </p:sp>
      <p:sp>
        <p:nvSpPr>
          <p:cNvPr id="26" name="animf026"/>
          <p:cNvSpPr txBox="1"/>
          <p:nvPr/>
        </p:nvSpPr>
        <p:spPr>
          <a:xfrm>
            <a:off x="5669280" y="3630168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roadmap</a:t>
            </a:r>
            <a:endParaRPr lang="en-US" sz="2000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0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28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5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56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1256"/>
                                  </p:stCondLst>
                                  <p:childTnLst>
                                    <p:animScale>
                                      <p:cBhvr>
                                        <p:cTn id="14" dur="900" autoRev="1" repeatCount="indefinite" fill="hold"/>
                                        <p:tgtEl>
                                          <p:spTgt spid="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384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12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64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55000">
                                          <p:val>
                                            <p:strVal val="#ppt_y-0.06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25"/>
                                          </p:val>
                                        </p:tav>
                                        <p:tav tm="90000">
                                          <p:val>
                                            <p:strVal val="#ppt_y-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768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1768"/>
                                  </p:stCondLst>
                                  <p:childTnLst>
                                    <p:animScale>
                                      <p:cBhvr>
                                        <p:cTn id="30" dur="900" autoRev="1" repeatCount="indefinite" fill="hold"/>
                                        <p:tgtEl>
                                          <p:spTgt spid="8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896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024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1152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04"/>
                                          </p:val>
                                        </p:tav>
                                        <p:tav tm="80000">
                                          <p:val>
                                            <p:strVal val="#ppt_y-0.01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128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fill="hold" nodeType="withEffect">
                                  <p:stCondLst>
                                    <p:cond delay="2280"/>
                                  </p:stCondLst>
                                  <p:childTnLst>
                                    <p:animScale>
                                      <p:cBhvr>
                                        <p:cTn id="46" dur="900" autoRev="1" repeatCount="indefinite" fill="hold"/>
                                        <p:tgtEl>
                                          <p:spTgt spid="12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408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536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1664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5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1792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mph" presetSubtype="0" fill="hold" nodeType="withEffect">
                                  <p:stCondLst>
                                    <p:cond delay="2792"/>
                                  </p:stCondLst>
                                  <p:childTnLst>
                                    <p:animScale>
                                      <p:cBhvr>
                                        <p:cTn id="63" dur="900" autoRev="1" repeatCount="indefinite" fill="hold"/>
                                        <p:tgtEl>
                                          <p:spTgt spid="16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192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2048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2176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55000">
                                          <p:val>
                                            <p:strVal val="#ppt_y-0.06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25"/>
                                          </p:val>
                                        </p:tav>
                                        <p:tav tm="90000">
                                          <p:val>
                                            <p:strVal val="#ppt_y-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2304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fill="hold" nodeType="withEffect">
                                  <p:stCondLst>
                                    <p:cond delay="3304"/>
                                  </p:stCondLst>
                                  <p:childTnLst>
                                    <p:animScale>
                                      <p:cBhvr>
                                        <p:cTn id="79" dur="900" autoRev="1" repeatCount="indefinite" fill="hold"/>
                                        <p:tgtEl>
                                          <p:spTgt spid="20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2432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256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" presetClass="entr" presetSubtype="1" fill="hold" nodeType="withEffect">
                                  <p:stCondLst>
                                    <p:cond delay="2688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04"/>
                                          </p:val>
                                        </p:tav>
                                        <p:tav tm="80000">
                                          <p:val>
                                            <p:strVal val="#ppt_y-0.01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2816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" presetClass="emph" presetSubtype="0" fill="hold" nodeType="withEffect">
                                  <p:stCondLst>
                                    <p:cond delay="3816"/>
                                  </p:stCondLst>
                                  <p:childTnLst>
                                    <p:animScale>
                                      <p:cBhvr>
                                        <p:cTn id="95" dur="900" autoRev="1" repeatCount="indefinite" fill="hold"/>
                                        <p:tgtEl>
                                          <p:spTgt spid="2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2944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3072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Transport and the climate</a:t>
            </a:r>
            <a:endParaRPr lang="en-US" sz="3600" dirty="0"/>
          </a:p>
        </p:txBody>
      </p:sp>
      <p:sp>
        <p:nvSpPr>
          <p:cNvPr id="3" name="animr003"/>
          <p:cNvSpPr/>
          <p:nvPr/>
        </p:nvSpPr>
        <p:spPr>
          <a:xfrm>
            <a:off x="457200" y="1280160"/>
            <a:ext cx="2606040" cy="2743200"/>
          </a:xfrm>
          <a:prstGeom prst="roundRect">
            <a:avLst>
              <a:gd name="adj" fmla="val 5263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4" name="animz004"/>
          <p:cNvSpPr/>
          <p:nvPr/>
        </p:nvSpPr>
        <p:spPr>
          <a:xfrm>
            <a:off x="640080" y="1508760"/>
            <a:ext cx="731520" cy="731520"/>
          </a:xfrm>
          <a:prstGeom prst="ellipse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</p:sp>
      <p:pic>
        <p:nvPicPr>
          <p:cNvPr id="5" name="anims00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0275" y="1698955"/>
            <a:ext cx="351130" cy="351130"/>
          </a:xfrm>
          <a:prstGeom prst="rect">
            <a:avLst/>
          </a:prstGeom>
        </p:spPr>
      </p:pic>
      <p:sp>
        <p:nvSpPr>
          <p:cNvPr id="6" name="animf006"/>
          <p:cNvSpPr txBox="1"/>
          <p:nvPr/>
        </p:nvSpPr>
        <p:spPr>
          <a:xfrm>
            <a:off x="640080" y="242316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~25%</a:t>
            </a:r>
            <a:endParaRPr lang="en-US" sz="2800" dirty="0"/>
          </a:p>
        </p:txBody>
      </p:sp>
      <p:sp>
        <p:nvSpPr>
          <p:cNvPr id="7" name="animf007"/>
          <p:cNvSpPr txBox="1"/>
          <p:nvPr/>
        </p:nvSpPr>
        <p:spPr>
          <a:xfrm>
            <a:off x="640080" y="301752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of global energy-related CO₂ comes from transport</a:t>
            </a:r>
            <a:endParaRPr lang="en-US" sz="1400" dirty="0"/>
          </a:p>
        </p:txBody>
      </p:sp>
      <p:sp>
        <p:nvSpPr>
          <p:cNvPr id="8" name="animd008"/>
          <p:cNvSpPr/>
          <p:nvPr/>
        </p:nvSpPr>
        <p:spPr>
          <a:xfrm>
            <a:off x="3246120" y="1280160"/>
            <a:ext cx="2606040" cy="2743200"/>
          </a:xfrm>
          <a:prstGeom prst="roundRect">
            <a:avLst>
              <a:gd name="adj" fmla="val 5263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9" name="animz009"/>
          <p:cNvSpPr/>
          <p:nvPr/>
        </p:nvSpPr>
        <p:spPr>
          <a:xfrm>
            <a:off x="3429000" y="1508760"/>
            <a:ext cx="731520" cy="731520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</p:sp>
      <p:pic>
        <p:nvPicPr>
          <p:cNvPr id="10" name="anims01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195" y="1698955"/>
            <a:ext cx="351130" cy="351130"/>
          </a:xfrm>
          <a:prstGeom prst="rect">
            <a:avLst/>
          </a:prstGeom>
        </p:spPr>
      </p:pic>
      <p:sp>
        <p:nvSpPr>
          <p:cNvPr id="11" name="animf011"/>
          <p:cNvSpPr txBox="1"/>
          <p:nvPr/>
        </p:nvSpPr>
        <p:spPr>
          <a:xfrm>
            <a:off x="3429000" y="242316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~75%</a:t>
            </a:r>
            <a:endParaRPr lang="en-US" sz="2800" dirty="0"/>
          </a:p>
        </p:txBody>
      </p:sp>
      <p:sp>
        <p:nvSpPr>
          <p:cNvPr id="12" name="animf012"/>
          <p:cNvSpPr txBox="1"/>
          <p:nvPr/>
        </p:nvSpPr>
        <p:spPr>
          <a:xfrm>
            <a:off x="3429000" y="301752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of transport emissions come from road vehicles</a:t>
            </a:r>
            <a:endParaRPr lang="en-US" sz="1400" dirty="0"/>
          </a:p>
        </p:txBody>
      </p:sp>
      <p:sp>
        <p:nvSpPr>
          <p:cNvPr id="13" name="animb013"/>
          <p:cNvSpPr/>
          <p:nvPr/>
        </p:nvSpPr>
        <p:spPr>
          <a:xfrm>
            <a:off x="6035040" y="1280160"/>
            <a:ext cx="2606040" cy="2743200"/>
          </a:xfrm>
          <a:prstGeom prst="roundRect">
            <a:avLst>
              <a:gd name="adj" fmla="val 5263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14" name="animz014"/>
          <p:cNvSpPr/>
          <p:nvPr/>
        </p:nvSpPr>
        <p:spPr>
          <a:xfrm>
            <a:off x="6217920" y="1508760"/>
            <a:ext cx="731520" cy="73152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15" name="anims015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8115" y="1698955"/>
            <a:ext cx="351130" cy="351130"/>
          </a:xfrm>
          <a:prstGeom prst="rect">
            <a:avLst/>
          </a:prstGeom>
        </p:spPr>
      </p:pic>
      <p:sp>
        <p:nvSpPr>
          <p:cNvPr id="16" name="animf016"/>
          <p:cNvSpPr txBox="1"/>
          <p:nvPr/>
        </p:nvSpPr>
        <p:spPr>
          <a:xfrm>
            <a:off x="6217920" y="242316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trip</a:t>
            </a:r>
            <a:endParaRPr lang="en-US" sz="2800" dirty="0"/>
          </a:p>
        </p:txBody>
      </p:sp>
      <p:sp>
        <p:nvSpPr>
          <p:cNvPr id="17" name="animf017"/>
          <p:cNvSpPr txBox="1"/>
          <p:nvPr/>
        </p:nvSpPr>
        <p:spPr>
          <a:xfrm>
            <a:off x="6217920" y="301752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burns fuel that could be saved with a smarter route</a:t>
            </a:r>
            <a:endParaRPr lang="en-US" sz="1400" dirty="0"/>
          </a:p>
        </p:txBody>
      </p:sp>
      <p:sp>
        <p:nvSpPr>
          <p:cNvPr id="18" name="animf018"/>
          <p:cNvSpPr txBox="1"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B7A80"/>
                </a:solidFill>
              </a:rPr>
              <a:t>Figures are approximate global estimates (IEA).</a:t>
            </a:r>
            <a:endParaRPr lang="en-US" sz="1200" dirty="0"/>
          </a:p>
        </p:txBody>
      </p:sp>
    </p:spTree>
  </p:cSld>
  <p:clrMapOvr>
    <a:masterClrMapping/>
  </p:clrMapOvr>
  <p:transition spd="med">
    <p:split orient="vert" dir="ou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5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88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5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376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1376"/>
                                  </p:stCondLst>
                                  <p:childTnLst>
                                    <p:animScale>
                                      <p:cBhvr>
                                        <p:cTn id="14" dur="900" autoRev="1" repeatCount="indefinite" fill="hold"/>
                                        <p:tgtEl>
                                          <p:spTgt spid="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564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752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94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1" fill="hold" nodeType="withEffect">
                                  <p:stCondLst>
                                    <p:cond delay="1128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04"/>
                                          </p:val>
                                        </p:tav>
                                        <p:tav tm="80000">
                                          <p:val>
                                            <p:strVal val="#ppt_y-0.01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316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2316"/>
                                  </p:stCondLst>
                                  <p:childTnLst>
                                    <p:animScale>
                                      <p:cBhvr>
                                        <p:cTn id="36" dur="900" autoRev="1" repeatCount="indefinite" fill="hold"/>
                                        <p:tgtEl>
                                          <p:spTgt spid="9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1504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692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88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2068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55000">
                                          <p:val>
                                            <p:strVal val="#ppt_y-0.06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25"/>
                                          </p:val>
                                        </p:tav>
                                        <p:tav tm="90000">
                                          <p:val>
                                            <p:strVal val="#ppt_y-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2256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fill="hold" nodeType="withEffect">
                                  <p:stCondLst>
                                    <p:cond delay="3256"/>
                                  </p:stCondLst>
                                  <p:childTnLst>
                                    <p:animScale>
                                      <p:cBhvr>
                                        <p:cTn id="58" dur="900" autoRev="1" repeatCount="indefinite" fill="hold"/>
                                        <p:tgtEl>
                                          <p:spTgt spid="1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2444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2632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3008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ozone layer: our UV shield</a:t>
            </a:r>
            <a:endParaRPr lang="en-US" sz="3600" dirty="0"/>
          </a:p>
        </p:txBody>
      </p:sp>
      <p:pic>
        <p:nvPicPr>
          <p:cNvPr id="3" name="animl003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88720"/>
            <a:ext cx="3566160" cy="3383280"/>
          </a:xfrm>
          <a:prstGeom prst="rect">
            <a:avLst/>
          </a:prstGeom>
        </p:spPr>
      </p:pic>
      <p:sp>
        <p:nvSpPr>
          <p:cNvPr id="4" name="animu004"/>
          <p:cNvSpPr/>
          <p:nvPr/>
        </p:nvSpPr>
        <p:spPr>
          <a:xfrm>
            <a:off x="1005840" y="1371600"/>
            <a:ext cx="64008" cy="320040"/>
          </a:xfrm>
          <a:prstGeom prst="rect">
            <a:avLst/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</p:sp>
      <p:sp>
        <p:nvSpPr>
          <p:cNvPr id="5" name="animu005"/>
          <p:cNvSpPr/>
          <p:nvPr/>
        </p:nvSpPr>
        <p:spPr>
          <a:xfrm>
            <a:off x="2194560" y="1371600"/>
            <a:ext cx="64008" cy="320040"/>
          </a:xfrm>
          <a:prstGeom prst="rect">
            <a:avLst/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</p:sp>
      <p:sp>
        <p:nvSpPr>
          <p:cNvPr id="6" name="animu006"/>
          <p:cNvSpPr/>
          <p:nvPr/>
        </p:nvSpPr>
        <p:spPr>
          <a:xfrm>
            <a:off x="3291840" y="1371600"/>
            <a:ext cx="64008" cy="320040"/>
          </a:xfrm>
          <a:prstGeom prst="rect">
            <a:avLst/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</p:sp>
      <p:sp>
        <p:nvSpPr>
          <p:cNvPr id="7" name="animz007"/>
          <p:cNvSpPr/>
          <p:nvPr/>
        </p:nvSpPr>
        <p:spPr>
          <a:xfrm>
            <a:off x="4389120" y="1325880"/>
            <a:ext cx="640080" cy="640080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</p:sp>
      <p:pic>
        <p:nvPicPr>
          <p:cNvPr id="8" name="anims008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5541" y="1492301"/>
            <a:ext cx="307238" cy="307238"/>
          </a:xfrm>
          <a:prstGeom prst="rect">
            <a:avLst/>
          </a:prstGeom>
        </p:spPr>
      </p:pic>
      <p:sp>
        <p:nvSpPr>
          <p:cNvPr id="9" name="animf009"/>
          <p:cNvSpPr txBox="1"/>
          <p:nvPr/>
        </p:nvSpPr>
        <p:spPr>
          <a:xfrm>
            <a:off x="5212080" y="132588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Absorbs harmful UV radiation from the sun</a:t>
            </a:r>
            <a:endParaRPr lang="en-US" sz="1600" dirty="0"/>
          </a:p>
        </p:txBody>
      </p:sp>
      <p:sp>
        <p:nvSpPr>
          <p:cNvPr id="10" name="animz010"/>
          <p:cNvSpPr/>
          <p:nvPr/>
        </p:nvSpPr>
        <p:spPr>
          <a:xfrm>
            <a:off x="4389120" y="2423160"/>
            <a:ext cx="640080" cy="64008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11" name="anims011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541" y="2589581"/>
            <a:ext cx="307238" cy="307238"/>
          </a:xfrm>
          <a:prstGeom prst="rect">
            <a:avLst/>
          </a:prstGeom>
        </p:spPr>
      </p:pic>
      <p:sp>
        <p:nvSpPr>
          <p:cNvPr id="12" name="animf012"/>
          <p:cNvSpPr txBox="1"/>
          <p:nvPr/>
        </p:nvSpPr>
        <p:spPr>
          <a:xfrm>
            <a:off x="5212080" y="242316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Healing slowly thanks to the Montreal Protocol</a:t>
            </a:r>
            <a:endParaRPr lang="en-US" sz="1600" dirty="0"/>
          </a:p>
        </p:txBody>
      </p:sp>
      <p:sp>
        <p:nvSpPr>
          <p:cNvPr id="13" name="animz013"/>
          <p:cNvSpPr/>
          <p:nvPr/>
        </p:nvSpPr>
        <p:spPr>
          <a:xfrm>
            <a:off x="4389120" y="3520440"/>
            <a:ext cx="640080" cy="640080"/>
          </a:xfrm>
          <a:prstGeom prst="ellipse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pic>
        <p:nvPicPr>
          <p:cNvPr id="14" name="anims01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5541" y="3686861"/>
            <a:ext cx="307238" cy="307238"/>
          </a:xfrm>
          <a:prstGeom prst="rect">
            <a:avLst/>
          </a:prstGeom>
        </p:spPr>
      </p:pic>
      <p:sp>
        <p:nvSpPr>
          <p:cNvPr id="15" name="animf015"/>
          <p:cNvSpPr txBox="1"/>
          <p:nvPr/>
        </p:nvSpPr>
        <p:spPr>
          <a:xfrm>
            <a:off x="5212080" y="352044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N₂O and NOₓ from fuel burning still add pressure</a:t>
            </a:r>
            <a:endParaRPr lang="en-US" sz="1600" dirty="0"/>
          </a:p>
        </p:txBody>
      </p:sp>
    </p:spTree>
  </p:cSld>
  <p:clrMapOvr>
    <a:masterClrMapping/>
  </p:clrMapOvr>
  <p:transition spd="med">
    <p:cover dir="l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2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228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 0 L 0 0.17 E" pathEditMode="relative" rAng="0" ptsTypes="AA">
                                      <p:cBhvr>
                                        <p:cTn id="8" dur="1800" repeatCount="indefinite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0 0 L 0 0.17 E" pathEditMode="relative" rAng="0" ptsTypes="AA">
                                      <p:cBhvr>
                                        <p:cTn id="10" dur="1800" repeatCount="indefinite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0 0 L 0 0.17 E" pathEditMode="relative" rAng="0" ptsTypes="AA">
                                      <p:cBhvr>
                                        <p:cTn id="12" dur="1800" repeatCount="indefinite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2140"/>
                                  </p:stCondLst>
                                  <p:childTnLst>
                                    <p:animScale>
                                      <p:cBhvr>
                                        <p:cTn id="19" dur="900" autoRev="1" repeatCount="indefinite" fill="hold"/>
                                        <p:tgtEl>
                                          <p:spTgt spid="7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1368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596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1824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fill="hold" nodeType="withEffect">
                                  <p:stCondLst>
                                    <p:cond delay="2824"/>
                                  </p:stCondLst>
                                  <p:childTnLst>
                                    <p:animScale>
                                      <p:cBhvr>
                                        <p:cTn id="35" dur="900" autoRev="1" repeatCount="indefinite" fill="hold"/>
                                        <p:tgtEl>
                                          <p:spTgt spid="10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2052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228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2508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3508"/>
                                  </p:stCondLst>
                                  <p:childTnLst>
                                    <p:animScale>
                                      <p:cBhvr>
                                        <p:cTn id="51" dur="900" autoRev="1" repeatCount="indefinite" fill="hold"/>
                                        <p:tgtEl>
                                          <p:spTgt spid="13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2736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2964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tailpipe to atmosphere</a:t>
            </a:r>
            <a:endParaRPr lang="en-US" sz="3600" dirty="0"/>
          </a:p>
        </p:txBody>
      </p:sp>
      <p:sp>
        <p:nvSpPr>
          <p:cNvPr id="3" name="animz003"/>
          <p:cNvSpPr/>
          <p:nvPr/>
        </p:nvSpPr>
        <p:spPr>
          <a:xfrm>
            <a:off x="640080" y="1554480"/>
            <a:ext cx="1097280" cy="1097280"/>
          </a:xfrm>
          <a:prstGeom prst="ellipse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</p:sp>
      <p:pic>
        <p:nvPicPr>
          <p:cNvPr id="4" name="anims00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373" y="1839773"/>
            <a:ext cx="526694" cy="526694"/>
          </a:xfrm>
          <a:prstGeom prst="rect">
            <a:avLst/>
          </a:prstGeom>
        </p:spPr>
      </p:pic>
      <p:sp>
        <p:nvSpPr>
          <p:cNvPr id="5" name="animf005"/>
          <p:cNvSpPr txBox="1"/>
          <p:nvPr/>
        </p:nvSpPr>
        <p:spPr>
          <a:xfrm>
            <a:off x="365760" y="28346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2E36"/>
                </a:solidFill>
              </a:rPr>
              <a:t>Fuel is burned</a:t>
            </a:r>
            <a:endParaRPr lang="en-US" sz="1600" dirty="0"/>
          </a:p>
        </p:txBody>
      </p:sp>
      <p:pic>
        <p:nvPicPr>
          <p:cNvPr id="6" name="animl006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960" y="1920240"/>
            <a:ext cx="411480" cy="411480"/>
          </a:xfrm>
          <a:prstGeom prst="rect">
            <a:avLst/>
          </a:prstGeom>
        </p:spPr>
      </p:pic>
      <p:sp>
        <p:nvSpPr>
          <p:cNvPr id="7" name="animz007"/>
          <p:cNvSpPr/>
          <p:nvPr/>
        </p:nvSpPr>
        <p:spPr>
          <a:xfrm>
            <a:off x="2834640" y="1554480"/>
            <a:ext cx="1097280" cy="1097280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</p:sp>
      <p:pic>
        <p:nvPicPr>
          <p:cNvPr id="8" name="anims008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9933" y="1839773"/>
            <a:ext cx="526694" cy="526694"/>
          </a:xfrm>
          <a:prstGeom prst="rect">
            <a:avLst/>
          </a:prstGeom>
        </p:spPr>
      </p:pic>
      <p:sp>
        <p:nvSpPr>
          <p:cNvPr id="9" name="animf009"/>
          <p:cNvSpPr txBox="1"/>
          <p:nvPr/>
        </p:nvSpPr>
        <p:spPr>
          <a:xfrm>
            <a:off x="2560320" y="28346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2E36"/>
                </a:solidFill>
              </a:rPr>
              <a:t>CO₂, NOₓ, N₂O released</a:t>
            </a:r>
            <a:endParaRPr lang="en-US" sz="1600" dirty="0"/>
          </a:p>
        </p:txBody>
      </p:sp>
      <p:pic>
        <p:nvPicPr>
          <p:cNvPr id="10" name="animl010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520" y="1920240"/>
            <a:ext cx="411480" cy="411480"/>
          </a:xfrm>
          <a:prstGeom prst="rect">
            <a:avLst/>
          </a:prstGeom>
        </p:spPr>
      </p:pic>
      <p:sp>
        <p:nvSpPr>
          <p:cNvPr id="11" name="animz011"/>
          <p:cNvSpPr/>
          <p:nvPr/>
        </p:nvSpPr>
        <p:spPr>
          <a:xfrm>
            <a:off x="5029200" y="1554480"/>
            <a:ext cx="1097280" cy="1097280"/>
          </a:xfrm>
          <a:prstGeom prst="ellipse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pic>
        <p:nvPicPr>
          <p:cNvPr id="12" name="anims01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4493" y="1839773"/>
            <a:ext cx="526694" cy="526694"/>
          </a:xfrm>
          <a:prstGeom prst="rect">
            <a:avLst/>
          </a:prstGeom>
        </p:spPr>
      </p:pic>
      <p:sp>
        <p:nvSpPr>
          <p:cNvPr id="13" name="animf013"/>
          <p:cNvSpPr txBox="1"/>
          <p:nvPr/>
        </p:nvSpPr>
        <p:spPr>
          <a:xfrm>
            <a:off x="4754880" y="28346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2E36"/>
                </a:solidFill>
              </a:rPr>
              <a:t>Warming and ozone stress</a:t>
            </a:r>
            <a:endParaRPr lang="en-US" sz="1600" dirty="0"/>
          </a:p>
        </p:txBody>
      </p:sp>
      <p:pic>
        <p:nvPicPr>
          <p:cNvPr id="14" name="animl01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5080" y="1920240"/>
            <a:ext cx="411480" cy="411480"/>
          </a:xfrm>
          <a:prstGeom prst="rect">
            <a:avLst/>
          </a:prstGeom>
        </p:spPr>
      </p:pic>
      <p:sp>
        <p:nvSpPr>
          <p:cNvPr id="15" name="animz015"/>
          <p:cNvSpPr/>
          <p:nvPr/>
        </p:nvSpPr>
        <p:spPr>
          <a:xfrm>
            <a:off x="7223760" y="1554480"/>
            <a:ext cx="1097280" cy="109728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16" name="anims01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9053" y="1839773"/>
            <a:ext cx="526694" cy="526694"/>
          </a:xfrm>
          <a:prstGeom prst="rect">
            <a:avLst/>
          </a:prstGeom>
        </p:spPr>
      </p:pic>
      <p:sp>
        <p:nvSpPr>
          <p:cNvPr id="17" name="animf017"/>
          <p:cNvSpPr txBox="1"/>
          <p:nvPr/>
        </p:nvSpPr>
        <p:spPr>
          <a:xfrm>
            <a:off x="6949440" y="28346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2E36"/>
                </a:solidFill>
              </a:rPr>
              <a:t>Less fuel = less harm</a:t>
            </a:r>
            <a:endParaRPr lang="en-US" sz="1600" dirty="0"/>
          </a:p>
        </p:txBody>
      </p:sp>
      <p:sp>
        <p:nvSpPr>
          <p:cNvPr id="18" name="animm018"/>
          <p:cNvSpPr/>
          <p:nvPr/>
        </p:nvSpPr>
        <p:spPr>
          <a:xfrm>
            <a:off x="1088136" y="2002536"/>
            <a:ext cx="201168" cy="201168"/>
          </a:xfrm>
          <a:prstGeom prst="ellipse">
            <a:avLst/>
          </a:prstGeom>
          <a:solidFill>
            <a:srgbClr val="F4B942"/>
          </a:solidFill>
          <a:ln w="12700">
            <a:solidFill>
              <a:srgbClr val="0A2E36"/>
            </a:solidFill>
            <a:prstDash val="solid"/>
          </a:ln>
        </p:spPr>
      </p:sp>
      <p:sp>
        <p:nvSpPr>
          <p:cNvPr id="19" name="animm019"/>
          <p:cNvSpPr/>
          <p:nvPr/>
        </p:nvSpPr>
        <p:spPr>
          <a:xfrm>
            <a:off x="1088136" y="2002536"/>
            <a:ext cx="201168" cy="20116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A2E36"/>
            </a:solidFill>
            <a:prstDash val="solid"/>
          </a:ln>
        </p:spPr>
      </p:sp>
      <p:sp>
        <p:nvSpPr>
          <p:cNvPr id="20" name="animm020"/>
          <p:cNvSpPr/>
          <p:nvPr/>
        </p:nvSpPr>
        <p:spPr>
          <a:xfrm>
            <a:off x="1088136" y="2002536"/>
            <a:ext cx="201168" cy="201168"/>
          </a:xfrm>
          <a:prstGeom prst="ellipse">
            <a:avLst/>
          </a:prstGeom>
          <a:solidFill>
            <a:srgbClr val="2ECC71"/>
          </a:solidFill>
          <a:ln w="12700">
            <a:solidFill>
              <a:srgbClr val="0A2E36"/>
            </a:solidFill>
            <a:prstDash val="solid"/>
          </a:ln>
        </p:spPr>
      </p:sp>
      <p:sp>
        <p:nvSpPr>
          <p:cNvPr id="21" name="animf021"/>
          <p:cNvSpPr/>
          <p:nvPr/>
        </p:nvSpPr>
        <p:spPr>
          <a:xfrm>
            <a:off x="457200" y="3840480"/>
            <a:ext cx="8229600" cy="731520"/>
          </a:xfrm>
          <a:prstGeom prst="roundRect">
            <a:avLst>
              <a:gd name="adj" fmla="val 18750"/>
            </a:avLst>
          </a:prstGeom>
          <a:solidFill>
            <a:srgbClr val="0A2E36"/>
          </a:solidFill>
          <a:ln w="6350">
            <a:solidFill>
              <a:srgbClr val="0A2E36"/>
            </a:solidFill>
            <a:prstDash val="solid"/>
          </a:ln>
        </p:spPr>
      </p:sp>
      <p:sp>
        <p:nvSpPr>
          <p:cNvPr id="22" name="animf022"/>
          <p:cNvSpPr txBox="1"/>
          <p:nvPr/>
        </p:nvSpPr>
        <p:spPr>
          <a:xfrm>
            <a:off x="640080" y="384048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Break the chain at the first link: burn less fuel on every trip.</a:t>
            </a:r>
            <a:endParaRPr lang="en-US" sz="1800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0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152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1152"/>
                                  </p:stCondLst>
                                  <p:childTnLst>
                                    <p:animScale>
                                      <p:cBhvr>
                                        <p:cTn id="10" dur="900" autoRev="1" repeatCount="indefinite" fill="hold"/>
                                        <p:tgtEl>
                                          <p:spTgt spid="3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304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456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608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76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1760"/>
                                  </p:stCondLst>
                                  <p:childTnLst>
                                    <p:animScale>
                                      <p:cBhvr>
                                        <p:cTn id="29" dur="900" autoRev="1" repeatCount="indefinite" fill="hold"/>
                                        <p:tgtEl>
                                          <p:spTgt spid="7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912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64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1216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368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fill="hold" nodeType="withEffect">
                                  <p:stCondLst>
                                    <p:cond delay="2368"/>
                                  </p:stCondLst>
                                  <p:childTnLst>
                                    <p:animScale>
                                      <p:cBhvr>
                                        <p:cTn id="48" dur="900" autoRev="1" repeatCount="indefinite" fill="hold"/>
                                        <p:tgtEl>
                                          <p:spTgt spid="11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152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672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1824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1976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fill="hold" nodeType="withEffect">
                                  <p:stCondLst>
                                    <p:cond delay="2976"/>
                                  </p:stCondLst>
                                  <p:childTnLst>
                                    <p:animScale>
                                      <p:cBhvr>
                                        <p:cTn id="67" dur="900" autoRev="1" repeatCount="indefinite" fill="hold"/>
                                        <p:tgtEl>
                                          <p:spTgt spid="15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2128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228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0" presetClass="pat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 0 L 0.72 0 E" pathEditMode="relative" rAng="0" ptsTypes="AA">
                                      <p:cBhvr>
                                        <p:cTn id="78" dur="4500" repeatCount="indefinite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0 0 L 0.72 0 E" pathEditMode="relative" rAng="0" ptsTypes="AA">
                                      <p:cBhvr>
                                        <p:cTn id="80" dur="4500" repeatCount="indefinite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0 0 L 0.72 0 E" pathEditMode="relative" rAng="0" ptsTypes="AA">
                                      <p:cBhvr>
                                        <p:cTn id="82" dur="4500" repeatCount="indefinite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2888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304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Navigation today vs GreenRoute AI</a:t>
            </a:r>
            <a:endParaRPr lang="en-US" sz="3600" dirty="0"/>
          </a:p>
        </p:txBody>
      </p:sp>
      <p:sp>
        <p:nvSpPr>
          <p:cNvPr id="3" name="animr003"/>
          <p:cNvSpPr/>
          <p:nvPr/>
        </p:nvSpPr>
        <p:spPr>
          <a:xfrm>
            <a:off x="457200" y="1280160"/>
            <a:ext cx="3931920" cy="3200400"/>
          </a:xfrm>
          <a:prstGeom prst="roundRect">
            <a:avLst>
              <a:gd name="adj" fmla="val 4286"/>
            </a:avLst>
          </a:prstGeom>
          <a:solidFill>
            <a:srgbClr val="FDECE8"/>
          </a:solidFill>
          <a:ln w="6350">
            <a:solidFill>
              <a:srgbClr val="FDECE8"/>
            </a:solidFill>
            <a:prstDash val="solid"/>
          </a:ln>
        </p:spPr>
      </p:sp>
      <p:sp>
        <p:nvSpPr>
          <p:cNvPr id="4" name="animb004"/>
          <p:cNvSpPr/>
          <p:nvPr/>
        </p:nvSpPr>
        <p:spPr>
          <a:xfrm>
            <a:off x="4754880" y="1280160"/>
            <a:ext cx="3931920" cy="3200400"/>
          </a:xfrm>
          <a:prstGeom prst="roundRect">
            <a:avLst>
              <a:gd name="adj" fmla="val 4286"/>
            </a:avLst>
          </a:prstGeom>
          <a:solidFill>
            <a:srgbClr val="EAF7F0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5" name="animf005"/>
          <p:cNvSpPr txBox="1"/>
          <p:nvPr/>
        </p:nvSpPr>
        <p:spPr>
          <a:xfrm>
            <a:off x="731520" y="14173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Typical maps</a:t>
            </a:r>
            <a:endParaRPr lang="en-US" sz="2200" dirty="0"/>
          </a:p>
        </p:txBody>
      </p:sp>
      <p:sp>
        <p:nvSpPr>
          <p:cNvPr id="6" name="animf006"/>
          <p:cNvSpPr txBox="1"/>
          <p:nvPr/>
        </p:nvSpPr>
        <p:spPr>
          <a:xfrm>
            <a:off x="5029200" y="14173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8A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GreenRoute AI</a:t>
            </a:r>
            <a:endParaRPr lang="en-US" sz="2200" dirty="0"/>
          </a:p>
        </p:txBody>
      </p:sp>
      <p:pic>
        <p:nvPicPr>
          <p:cNvPr id="7" name="anims007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194560"/>
            <a:ext cx="320040" cy="320040"/>
          </a:xfrm>
          <a:prstGeom prst="rect">
            <a:avLst/>
          </a:prstGeom>
        </p:spPr>
      </p:pic>
      <p:sp>
        <p:nvSpPr>
          <p:cNvPr id="8" name="animf008"/>
          <p:cNvSpPr txBox="1"/>
          <p:nvPr/>
        </p:nvSpPr>
        <p:spPr>
          <a:xfrm>
            <a:off x="1188720" y="21031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A2E36"/>
                </a:solidFill>
              </a:rPr>
              <a:t>Optimised mainly for speed</a:t>
            </a:r>
            <a:endParaRPr lang="en-US" sz="1400" dirty="0"/>
          </a:p>
        </p:txBody>
      </p:sp>
      <p:pic>
        <p:nvPicPr>
          <p:cNvPr id="9" name="anims00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2194560"/>
            <a:ext cx="320040" cy="320040"/>
          </a:xfrm>
          <a:prstGeom prst="rect">
            <a:avLst/>
          </a:prstGeom>
        </p:spPr>
      </p:pic>
      <p:sp>
        <p:nvSpPr>
          <p:cNvPr id="10" name="animf010"/>
          <p:cNvSpPr txBox="1"/>
          <p:nvPr/>
        </p:nvSpPr>
        <p:spPr>
          <a:xfrm>
            <a:off x="5486400" y="21031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A2E36"/>
                </a:solidFill>
              </a:rPr>
              <a:t>Optimised for lowest CO₂</a:t>
            </a:r>
            <a:endParaRPr lang="en-US" sz="1400" dirty="0"/>
          </a:p>
        </p:txBody>
      </p:sp>
      <p:pic>
        <p:nvPicPr>
          <p:cNvPr id="11" name="anims01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2971800"/>
            <a:ext cx="320040" cy="320040"/>
          </a:xfrm>
          <a:prstGeom prst="rect">
            <a:avLst/>
          </a:prstGeom>
        </p:spPr>
      </p:pic>
      <p:sp>
        <p:nvSpPr>
          <p:cNvPr id="12" name="animf012"/>
          <p:cNvSpPr txBox="1"/>
          <p:nvPr/>
        </p:nvSpPr>
        <p:spPr>
          <a:xfrm>
            <a:off x="1188720" y="288036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A2E36"/>
                </a:solidFill>
              </a:rPr>
              <a:t>Eco option limited to some regions</a:t>
            </a:r>
            <a:endParaRPr lang="en-US" sz="1400" dirty="0"/>
          </a:p>
        </p:txBody>
      </p:sp>
      <p:pic>
        <p:nvPicPr>
          <p:cNvPr id="13" name="anims01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2971800"/>
            <a:ext cx="320040" cy="320040"/>
          </a:xfrm>
          <a:prstGeom prst="rect">
            <a:avLst/>
          </a:prstGeom>
        </p:spPr>
      </p:pic>
      <p:sp>
        <p:nvSpPr>
          <p:cNvPr id="14" name="animf014"/>
          <p:cNvSpPr txBox="1"/>
          <p:nvPr/>
        </p:nvSpPr>
        <p:spPr>
          <a:xfrm>
            <a:off x="5486400" y="288036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A2E36"/>
                </a:solidFill>
              </a:rPr>
              <a:t>Eco route is the default</a:t>
            </a:r>
            <a:endParaRPr lang="en-US" sz="1400" dirty="0"/>
          </a:p>
        </p:txBody>
      </p:sp>
      <p:pic>
        <p:nvPicPr>
          <p:cNvPr id="15" name="anims015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3749040"/>
            <a:ext cx="320040" cy="320040"/>
          </a:xfrm>
          <a:prstGeom prst="rect">
            <a:avLst/>
          </a:prstGeom>
        </p:spPr>
      </p:pic>
      <p:sp>
        <p:nvSpPr>
          <p:cNvPr id="16" name="animf016"/>
          <p:cNvSpPr txBox="1"/>
          <p:nvPr/>
        </p:nvSpPr>
        <p:spPr>
          <a:xfrm>
            <a:off x="1188720" y="36576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A2E36"/>
                </a:solidFill>
              </a:rPr>
              <a:t>No reward for green choices</a:t>
            </a:r>
            <a:endParaRPr lang="en-US" sz="1400" dirty="0"/>
          </a:p>
        </p:txBody>
      </p:sp>
      <p:pic>
        <p:nvPicPr>
          <p:cNvPr id="17" name="anims017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0" y="3749040"/>
            <a:ext cx="320040" cy="320040"/>
          </a:xfrm>
          <a:prstGeom prst="rect">
            <a:avLst/>
          </a:prstGeom>
        </p:spPr>
      </p:pic>
      <p:sp>
        <p:nvSpPr>
          <p:cNvPr id="18" name="animf018"/>
          <p:cNvSpPr txBox="1"/>
          <p:nvPr/>
        </p:nvSpPr>
        <p:spPr>
          <a:xfrm>
            <a:off x="5486400" y="36576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A2E36"/>
                </a:solidFill>
              </a:rPr>
              <a:t>Rewards and tracking built in</a:t>
            </a:r>
            <a:endParaRPr lang="en-US" sz="1400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2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88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5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376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55000">
                                          <p:val>
                                            <p:strVal val="#ppt_y-0.06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25"/>
                                          </p:val>
                                        </p:tav>
                                        <p:tav tm="90000">
                                          <p:val>
                                            <p:strVal val="#ppt_y-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64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52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94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128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1316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504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1692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88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2068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256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2444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2632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3008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Eco-first navigation</a:t>
            </a:r>
            <a:endParaRPr lang="en-US" sz="3600" dirty="0"/>
          </a:p>
        </p:txBody>
      </p:sp>
      <p:pic>
        <p:nvPicPr>
          <p:cNvPr id="3" name="animq003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411480"/>
            <a:ext cx="2651760" cy="4572000"/>
          </a:xfrm>
          <a:prstGeom prst="rect">
            <a:avLst/>
          </a:prstGeom>
        </p:spPr>
      </p:pic>
      <p:sp>
        <p:nvSpPr>
          <p:cNvPr id="4" name="animn004"/>
          <p:cNvSpPr/>
          <p:nvPr/>
        </p:nvSpPr>
        <p:spPr>
          <a:xfrm>
            <a:off x="6281928" y="3849624"/>
            <a:ext cx="256032" cy="256032"/>
          </a:xfrm>
          <a:prstGeom prst="ellipse">
            <a:avLst/>
          </a:prstGeom>
          <a:solidFill>
            <a:srgbClr val="F4B94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animn005"/>
          <p:cNvSpPr/>
          <p:nvPr/>
        </p:nvSpPr>
        <p:spPr>
          <a:xfrm>
            <a:off x="6281928" y="3849624"/>
            <a:ext cx="256032" cy="256032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animz006"/>
          <p:cNvSpPr/>
          <p:nvPr/>
        </p:nvSpPr>
        <p:spPr>
          <a:xfrm>
            <a:off x="457200" y="1234440"/>
            <a:ext cx="594360" cy="59436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7" name="anims007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34" y="1388974"/>
            <a:ext cx="285293" cy="285293"/>
          </a:xfrm>
          <a:prstGeom prst="rect">
            <a:avLst/>
          </a:prstGeom>
        </p:spPr>
      </p:pic>
      <p:sp>
        <p:nvSpPr>
          <p:cNvPr id="8" name="animf008"/>
          <p:cNvSpPr txBox="1"/>
          <p:nvPr/>
        </p:nvSpPr>
        <p:spPr>
          <a:xfrm>
            <a:off x="1234440" y="1234440"/>
            <a:ext cx="4297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Works like Google Maps: type a destination</a:t>
            </a:r>
            <a:endParaRPr lang="en-US" sz="1600" dirty="0"/>
          </a:p>
        </p:txBody>
      </p:sp>
      <p:sp>
        <p:nvSpPr>
          <p:cNvPr id="9" name="animz009"/>
          <p:cNvSpPr/>
          <p:nvPr/>
        </p:nvSpPr>
        <p:spPr>
          <a:xfrm>
            <a:off x="457200" y="2103120"/>
            <a:ext cx="594360" cy="59436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10" name="anims010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734" y="2257654"/>
            <a:ext cx="285293" cy="285293"/>
          </a:xfrm>
          <a:prstGeom prst="rect">
            <a:avLst/>
          </a:prstGeom>
        </p:spPr>
      </p:pic>
      <p:sp>
        <p:nvSpPr>
          <p:cNvPr id="11" name="animf011"/>
          <p:cNvSpPr txBox="1"/>
          <p:nvPr/>
        </p:nvSpPr>
        <p:spPr>
          <a:xfrm>
            <a:off x="1234440" y="2103120"/>
            <a:ext cx="4297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AI ranks every route by estimated CO₂</a:t>
            </a:r>
            <a:endParaRPr lang="en-US" sz="1600" dirty="0"/>
          </a:p>
        </p:txBody>
      </p:sp>
      <p:sp>
        <p:nvSpPr>
          <p:cNvPr id="12" name="animz012"/>
          <p:cNvSpPr/>
          <p:nvPr/>
        </p:nvSpPr>
        <p:spPr>
          <a:xfrm>
            <a:off x="457200" y="2971800"/>
            <a:ext cx="594360" cy="59436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13" name="anims01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734" y="3126334"/>
            <a:ext cx="285293" cy="285293"/>
          </a:xfrm>
          <a:prstGeom prst="rect">
            <a:avLst/>
          </a:prstGeom>
        </p:spPr>
      </p:pic>
      <p:sp>
        <p:nvSpPr>
          <p:cNvPr id="14" name="animf014"/>
          <p:cNvSpPr txBox="1"/>
          <p:nvPr/>
        </p:nvSpPr>
        <p:spPr>
          <a:xfrm>
            <a:off x="1234440" y="2971800"/>
            <a:ext cx="4297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Smooth routes use less fuel</a:t>
            </a:r>
            <a:endParaRPr lang="en-US" sz="1600" dirty="0"/>
          </a:p>
        </p:txBody>
      </p:sp>
      <p:sp>
        <p:nvSpPr>
          <p:cNvPr id="15" name="animz015"/>
          <p:cNvSpPr/>
          <p:nvPr/>
        </p:nvSpPr>
        <p:spPr>
          <a:xfrm>
            <a:off x="457200" y="3840480"/>
            <a:ext cx="594360" cy="59436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16" name="anims016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734" y="3995014"/>
            <a:ext cx="285293" cy="285293"/>
          </a:xfrm>
          <a:prstGeom prst="rect">
            <a:avLst/>
          </a:prstGeom>
        </p:spPr>
      </p:pic>
      <p:sp>
        <p:nvSpPr>
          <p:cNvPr id="17" name="animf017"/>
          <p:cNvSpPr txBox="1"/>
          <p:nvPr/>
        </p:nvSpPr>
        <p:spPr>
          <a:xfrm>
            <a:off x="1234440" y="3840480"/>
            <a:ext cx="4297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Save money and earn green rewards</a:t>
            </a:r>
            <a:endParaRPr lang="en-US" sz="1600" dirty="0"/>
          </a:p>
        </p:txBody>
      </p:sp>
    </p:spTree>
  </p:cSld>
  <p:clrMapOvr>
    <a:masterClrMapping/>
  </p:clrMapOvr>
  <p:transition spd="med">
    <p:randomBar dir="horz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8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55000">
                                          <p:val>
                                            <p:strVal val="#ppt_y-0.06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25"/>
                                          </p:val>
                                        </p:tav>
                                        <p:tav tm="90000">
                                          <p:val>
                                            <p:strVal val="#ppt_y-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 0 L 0 -0.025 E" pathEditMode="relative" rAng="0" ptsTypes="AA">
                                      <p:cBhvr>
                                        <p:cTn id="8" dur="2200" autoRev="1" repeatCount="indefinite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 0 C 0.0167 -0.099 0.0558 -0.297 0.1506 -0.5453 E" pathEditMode="relative" rAng="0" ptsTypes="AA">
                                      <p:cBhvr>
                                        <p:cTn id="10" dur="3200" repeatCount="indefinite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fill="hold" nodeType="withEffect">
                                  <p:stCondLst>
                                    <p:cond delay="2266"/>
                                  </p:stCondLst>
                                  <p:childTnLst>
                                    <p:animMotion origin="layout" path="M 0 0 C 0.0167 -0.099 0.0558 -0.297 0.1506 -0.5453 E" pathEditMode="relative" rAng="0" ptsTypes="AA">
                                      <p:cBhvr>
                                        <p:cTn id="12" dur="3200" repeatCount="indefinite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19" dur="900" autoRev="1" repeatCount="indefinite" fill="hold"/>
                                        <p:tgtEl>
                                          <p:spTgt spid="6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35" dur="900" autoRev="1" repeatCount="indefinite" fill="hold"/>
                                        <p:tgtEl>
                                          <p:spTgt spid="9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51" dur="900" autoRev="1" repeatCount="indefinite" fill="hold"/>
                                        <p:tgtEl>
                                          <p:spTgt spid="12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Scale>
                                      <p:cBhvr>
                                        <p:cTn id="67" dur="900" autoRev="1" repeatCount="indefinite" fill="hold"/>
                                        <p:tgtEl>
                                          <p:spTgt spid="15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nimx00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0" y="457200"/>
            <a:ext cx="4023360" cy="4023360"/>
          </a:xfrm>
          <a:prstGeom prst="rect">
            <a:avLst/>
          </a:prstGeom>
        </p:spPr>
      </p:pic>
      <p:sp>
        <p:nvSpPr>
          <p:cNvPr id="3" name="animl002"/>
          <p:cNvSpPr txBox="1"/>
          <p:nvPr/>
        </p:nvSpPr>
        <p:spPr>
          <a:xfrm>
            <a:off x="548640" y="1188720"/>
            <a:ext cx="4572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 is good.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Clean is better.</a:t>
            </a:r>
            <a:endParaRPr lang="en-US" sz="4400" dirty="0"/>
          </a:p>
        </p:txBody>
      </p:sp>
      <p:sp>
        <p:nvSpPr>
          <p:cNvPr id="4" name="animf004"/>
          <p:cNvSpPr txBox="1"/>
          <p:nvPr/>
        </p:nvSpPr>
        <p:spPr>
          <a:xfrm>
            <a:off x="548640" y="3017520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ECC71"/>
                </a:solidFill>
              </a:rPr>
              <a:t>One tap shows the cleanest way to get there.</a:t>
            </a:r>
            <a:endParaRPr lang="en-US" sz="2000" dirty="0"/>
          </a:p>
        </p:txBody>
      </p:sp>
    </p:spTree>
  </p:cSld>
  <p:clrMapOvr>
    <a:masterClrMapping/>
  </p:clrMapOvr>
  <p:transition spd="med">
    <p:wheel spokes="4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6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" dur="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" dur="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8" dur="40000" fill="hold" repeatCount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 AI works</a:t>
            </a:r>
            <a:endParaRPr lang="en-US" sz="3600" dirty="0"/>
          </a:p>
        </p:txBody>
      </p:sp>
      <p:sp>
        <p:nvSpPr>
          <p:cNvPr id="3" name="animr003"/>
          <p:cNvSpPr/>
          <p:nvPr/>
        </p:nvSpPr>
        <p:spPr>
          <a:xfrm>
            <a:off x="457200" y="1371600"/>
            <a:ext cx="1920240" cy="2926080"/>
          </a:xfrm>
          <a:prstGeom prst="roundRect">
            <a:avLst>
              <a:gd name="adj" fmla="val 7143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4" name="animz004"/>
          <p:cNvSpPr/>
          <p:nvPr/>
        </p:nvSpPr>
        <p:spPr>
          <a:xfrm>
            <a:off x="960120" y="1600200"/>
            <a:ext cx="914400" cy="914400"/>
          </a:xfrm>
          <a:prstGeom prst="ellipse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pic>
        <p:nvPicPr>
          <p:cNvPr id="5" name="anims00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7864" y="1837944"/>
            <a:ext cx="438912" cy="438912"/>
          </a:xfrm>
          <a:prstGeom prst="rect">
            <a:avLst/>
          </a:prstGeom>
        </p:spPr>
      </p:pic>
      <p:sp>
        <p:nvSpPr>
          <p:cNvPr id="6" name="animf006"/>
          <p:cNvSpPr txBox="1"/>
          <p:nvPr/>
        </p:nvSpPr>
        <p:spPr>
          <a:xfrm>
            <a:off x="594360" y="26974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Collect</a:t>
            </a:r>
            <a:endParaRPr lang="en-US" sz="2000" dirty="0"/>
          </a:p>
        </p:txBody>
      </p:sp>
      <p:sp>
        <p:nvSpPr>
          <p:cNvPr id="7" name="animf007"/>
          <p:cNvSpPr txBox="1"/>
          <p:nvPr/>
        </p:nvSpPr>
        <p:spPr>
          <a:xfrm>
            <a:off x="594360" y="3154680"/>
            <a:ext cx="1645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Traffic, slopes, speed limits, weather, vehicle type</a:t>
            </a:r>
            <a:endParaRPr lang="en-US" sz="1400" dirty="0"/>
          </a:p>
        </p:txBody>
      </p:sp>
      <p:sp>
        <p:nvSpPr>
          <p:cNvPr id="8" name="animd008"/>
          <p:cNvSpPr/>
          <p:nvPr/>
        </p:nvSpPr>
        <p:spPr>
          <a:xfrm>
            <a:off x="2560320" y="1371600"/>
            <a:ext cx="1920240" cy="2926080"/>
          </a:xfrm>
          <a:prstGeom prst="roundRect">
            <a:avLst>
              <a:gd name="adj" fmla="val 7143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9" name="animz009"/>
          <p:cNvSpPr/>
          <p:nvPr/>
        </p:nvSpPr>
        <p:spPr>
          <a:xfrm>
            <a:off x="3063240" y="1600200"/>
            <a:ext cx="914400" cy="91440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10" name="anims01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0984" y="1837944"/>
            <a:ext cx="438912" cy="438912"/>
          </a:xfrm>
          <a:prstGeom prst="rect">
            <a:avLst/>
          </a:prstGeom>
        </p:spPr>
      </p:pic>
      <p:sp>
        <p:nvSpPr>
          <p:cNvPr id="11" name="animf011"/>
          <p:cNvSpPr txBox="1"/>
          <p:nvPr/>
        </p:nvSpPr>
        <p:spPr>
          <a:xfrm>
            <a:off x="2697480" y="26974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Predict</a:t>
            </a:r>
            <a:endParaRPr lang="en-US" sz="2000" dirty="0"/>
          </a:p>
        </p:txBody>
      </p:sp>
      <p:sp>
        <p:nvSpPr>
          <p:cNvPr id="12" name="animf012"/>
          <p:cNvSpPr txBox="1"/>
          <p:nvPr/>
        </p:nvSpPr>
        <p:spPr>
          <a:xfrm>
            <a:off x="2697480" y="3154680"/>
            <a:ext cx="1645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ML model estimates fuel use per road segment</a:t>
            </a:r>
            <a:endParaRPr lang="en-US" sz="1400" dirty="0"/>
          </a:p>
        </p:txBody>
      </p:sp>
      <p:sp>
        <p:nvSpPr>
          <p:cNvPr id="13" name="animb013"/>
          <p:cNvSpPr/>
          <p:nvPr/>
        </p:nvSpPr>
        <p:spPr>
          <a:xfrm>
            <a:off x="4663440" y="1371600"/>
            <a:ext cx="1920240" cy="2926080"/>
          </a:xfrm>
          <a:prstGeom prst="roundRect">
            <a:avLst>
              <a:gd name="adj" fmla="val 7143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14" name="animz014"/>
          <p:cNvSpPr/>
          <p:nvPr/>
        </p:nvSpPr>
        <p:spPr>
          <a:xfrm>
            <a:off x="5166360" y="1600200"/>
            <a:ext cx="914400" cy="914400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</p:sp>
      <p:pic>
        <p:nvPicPr>
          <p:cNvPr id="15" name="anims015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4104" y="1837944"/>
            <a:ext cx="438912" cy="438912"/>
          </a:xfrm>
          <a:prstGeom prst="rect">
            <a:avLst/>
          </a:prstGeom>
        </p:spPr>
      </p:pic>
      <p:sp>
        <p:nvSpPr>
          <p:cNvPr id="16" name="animf016"/>
          <p:cNvSpPr txBox="1"/>
          <p:nvPr/>
        </p:nvSpPr>
        <p:spPr>
          <a:xfrm>
            <a:off x="4800600" y="26974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Optimise</a:t>
            </a:r>
            <a:endParaRPr lang="en-US" sz="2000" dirty="0"/>
          </a:p>
        </p:txBody>
      </p:sp>
      <p:sp>
        <p:nvSpPr>
          <p:cNvPr id="17" name="animf017"/>
          <p:cNvSpPr txBox="1"/>
          <p:nvPr/>
        </p:nvSpPr>
        <p:spPr>
          <a:xfrm>
            <a:off x="4800600" y="3154680"/>
            <a:ext cx="1645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Finds the route with the lowest total CO₂</a:t>
            </a:r>
            <a:endParaRPr lang="en-US" sz="1400" dirty="0"/>
          </a:p>
        </p:txBody>
      </p:sp>
      <p:sp>
        <p:nvSpPr>
          <p:cNvPr id="18" name="animr018"/>
          <p:cNvSpPr/>
          <p:nvPr/>
        </p:nvSpPr>
        <p:spPr>
          <a:xfrm>
            <a:off x="6766560" y="1371600"/>
            <a:ext cx="1920240" cy="2926080"/>
          </a:xfrm>
          <a:prstGeom prst="roundRect">
            <a:avLst>
              <a:gd name="adj" fmla="val 7143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19" name="animz019"/>
          <p:cNvSpPr/>
          <p:nvPr/>
        </p:nvSpPr>
        <p:spPr>
          <a:xfrm>
            <a:off x="7269480" y="1600200"/>
            <a:ext cx="914400" cy="914400"/>
          </a:xfrm>
          <a:prstGeom prst="ellipse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</p:sp>
      <p:pic>
        <p:nvPicPr>
          <p:cNvPr id="20" name="anims020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7224" y="1837944"/>
            <a:ext cx="438912" cy="438912"/>
          </a:xfrm>
          <a:prstGeom prst="rect">
            <a:avLst/>
          </a:prstGeom>
        </p:spPr>
      </p:pic>
      <p:sp>
        <p:nvSpPr>
          <p:cNvPr id="21" name="animf021"/>
          <p:cNvSpPr txBox="1"/>
          <p:nvPr/>
        </p:nvSpPr>
        <p:spPr>
          <a:xfrm>
            <a:off x="6903720" y="26974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Adapt</a:t>
            </a:r>
            <a:endParaRPr lang="en-US" sz="2000" dirty="0"/>
          </a:p>
        </p:txBody>
      </p:sp>
      <p:sp>
        <p:nvSpPr>
          <p:cNvPr id="22" name="animf022"/>
          <p:cNvSpPr txBox="1"/>
          <p:nvPr/>
        </p:nvSpPr>
        <p:spPr>
          <a:xfrm>
            <a:off x="6903720" y="3154680"/>
            <a:ext cx="1645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Re-routes live and learns from every trip</a:t>
            </a:r>
            <a:endParaRPr lang="en-US" sz="1400" dirty="0"/>
          </a:p>
        </p:txBody>
      </p:sp>
    </p:spTree>
  </p:cSld>
  <p:clrMapOvr>
    <a:masterClrMapping/>
  </p:clrMapOvr>
  <p:transition spd="med">
    <p:pull dir="l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5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52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5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304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1304"/>
                                  </p:stCondLst>
                                  <p:childTnLst>
                                    <p:animScale>
                                      <p:cBhvr>
                                        <p:cTn id="14" dur="900" autoRev="1" repeatCount="indefinite" fill="hold"/>
                                        <p:tgtEl>
                                          <p:spTgt spid="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456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608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76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1" fill="hold" nodeType="withEffect">
                                  <p:stCondLst>
                                    <p:cond delay="912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04"/>
                                          </p:val>
                                        </p:tav>
                                        <p:tav tm="80000">
                                          <p:val>
                                            <p:strVal val="#ppt_y-0.01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064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2064"/>
                                  </p:stCondLst>
                                  <p:childTnLst>
                                    <p:animScale>
                                      <p:cBhvr>
                                        <p:cTn id="36" dur="900" autoRev="1" repeatCount="indefinite" fill="hold"/>
                                        <p:tgtEl>
                                          <p:spTgt spid="9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1216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368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52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1672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55000">
                                          <p:val>
                                            <p:strVal val="#ppt_y-0.06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25"/>
                                          </p:val>
                                        </p:tav>
                                        <p:tav tm="90000">
                                          <p:val>
                                            <p:strVal val="#ppt_y-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1824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fill="hold" nodeType="withEffect">
                                  <p:stCondLst>
                                    <p:cond delay="2824"/>
                                  </p:stCondLst>
                                  <p:childTnLst>
                                    <p:animScale>
                                      <p:cBhvr>
                                        <p:cTn id="58" dur="900" autoRev="1" repeatCount="indefinite" fill="hold"/>
                                        <p:tgtEl>
                                          <p:spTgt spid="1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1976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2128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228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2432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5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2584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fill="hold" nodeType="withEffect">
                                  <p:stCondLst>
                                    <p:cond delay="3584"/>
                                  </p:stCondLst>
                                  <p:childTnLst>
                                    <p:animScale>
                                      <p:cBhvr>
                                        <p:cTn id="81" dur="900" autoRev="1" repeatCount="indefinite" fill="hold"/>
                                        <p:tgtEl>
                                          <p:spTgt spid="19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nodeType="withEffect">
                                  <p:stCondLst>
                                    <p:cond delay="2736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2888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304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that feeds the model</a:t>
            </a:r>
            <a:endParaRPr lang="en-US" sz="3600" dirty="0"/>
          </a:p>
        </p:txBody>
      </p:sp>
      <p:sp>
        <p:nvSpPr>
          <p:cNvPr id="3" name="animz003"/>
          <p:cNvSpPr/>
          <p:nvPr/>
        </p:nvSpPr>
        <p:spPr>
          <a:xfrm>
            <a:off x="1188720" y="1371600"/>
            <a:ext cx="1005840" cy="100584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4" name="anims004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238" y="1633118"/>
            <a:ext cx="482803" cy="482803"/>
          </a:xfrm>
          <a:prstGeom prst="rect">
            <a:avLst/>
          </a:prstGeom>
        </p:spPr>
      </p:pic>
      <p:sp>
        <p:nvSpPr>
          <p:cNvPr id="5" name="animf005"/>
          <p:cNvSpPr txBox="1"/>
          <p:nvPr/>
        </p:nvSpPr>
        <p:spPr>
          <a:xfrm>
            <a:off x="640080" y="25146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Live traffic</a:t>
            </a:r>
            <a:endParaRPr lang="en-US" sz="1800" dirty="0"/>
          </a:p>
        </p:txBody>
      </p:sp>
      <p:sp>
        <p:nvSpPr>
          <p:cNvPr id="6" name="animz006"/>
          <p:cNvSpPr/>
          <p:nvPr/>
        </p:nvSpPr>
        <p:spPr>
          <a:xfrm>
            <a:off x="3840480" y="1371600"/>
            <a:ext cx="1005840" cy="1005840"/>
          </a:xfrm>
          <a:prstGeom prst="ellipse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pic>
        <p:nvPicPr>
          <p:cNvPr id="7" name="anims007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998" y="1633118"/>
            <a:ext cx="482803" cy="482803"/>
          </a:xfrm>
          <a:prstGeom prst="rect">
            <a:avLst/>
          </a:prstGeom>
        </p:spPr>
      </p:pic>
      <p:sp>
        <p:nvSpPr>
          <p:cNvPr id="8" name="animf008"/>
          <p:cNvSpPr txBox="1"/>
          <p:nvPr/>
        </p:nvSpPr>
        <p:spPr>
          <a:xfrm>
            <a:off x="3291840" y="25146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Road slope</a:t>
            </a:r>
            <a:endParaRPr lang="en-US" sz="1800" dirty="0"/>
          </a:p>
        </p:txBody>
      </p:sp>
      <p:sp>
        <p:nvSpPr>
          <p:cNvPr id="9" name="animz009"/>
          <p:cNvSpPr/>
          <p:nvPr/>
        </p:nvSpPr>
        <p:spPr>
          <a:xfrm>
            <a:off x="6492240" y="1371600"/>
            <a:ext cx="1005840" cy="1005840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</p:sp>
      <p:pic>
        <p:nvPicPr>
          <p:cNvPr id="10" name="anims010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3758" y="1633118"/>
            <a:ext cx="482803" cy="482803"/>
          </a:xfrm>
          <a:prstGeom prst="rect">
            <a:avLst/>
          </a:prstGeom>
        </p:spPr>
      </p:pic>
      <p:sp>
        <p:nvSpPr>
          <p:cNvPr id="11" name="animf011"/>
          <p:cNvSpPr txBox="1"/>
          <p:nvPr/>
        </p:nvSpPr>
        <p:spPr>
          <a:xfrm>
            <a:off x="5943600" y="25146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Weather</a:t>
            </a:r>
            <a:endParaRPr lang="en-US" sz="1800" dirty="0"/>
          </a:p>
        </p:txBody>
      </p:sp>
      <p:sp>
        <p:nvSpPr>
          <p:cNvPr id="12" name="animz012"/>
          <p:cNvSpPr/>
          <p:nvPr/>
        </p:nvSpPr>
        <p:spPr>
          <a:xfrm>
            <a:off x="1188720" y="3108960"/>
            <a:ext cx="1005840" cy="100584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13" name="anims01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0238" y="3370478"/>
            <a:ext cx="482803" cy="482803"/>
          </a:xfrm>
          <a:prstGeom prst="rect">
            <a:avLst/>
          </a:prstGeom>
        </p:spPr>
      </p:pic>
      <p:sp>
        <p:nvSpPr>
          <p:cNvPr id="14" name="animf014"/>
          <p:cNvSpPr txBox="1"/>
          <p:nvPr/>
        </p:nvSpPr>
        <p:spPr>
          <a:xfrm>
            <a:off x="640080" y="42519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Vehicle type</a:t>
            </a:r>
            <a:endParaRPr lang="en-US" sz="1800" dirty="0"/>
          </a:p>
        </p:txBody>
      </p:sp>
      <p:sp>
        <p:nvSpPr>
          <p:cNvPr id="15" name="animz015"/>
          <p:cNvSpPr/>
          <p:nvPr/>
        </p:nvSpPr>
        <p:spPr>
          <a:xfrm>
            <a:off x="3840480" y="3108960"/>
            <a:ext cx="1005840" cy="1005840"/>
          </a:xfrm>
          <a:prstGeom prst="ellipse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pic>
        <p:nvPicPr>
          <p:cNvPr id="16" name="anims016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1998" y="3370478"/>
            <a:ext cx="482803" cy="482803"/>
          </a:xfrm>
          <a:prstGeom prst="rect">
            <a:avLst/>
          </a:prstGeom>
        </p:spPr>
      </p:pic>
      <p:sp>
        <p:nvSpPr>
          <p:cNvPr id="17" name="animf017"/>
          <p:cNvSpPr txBox="1"/>
          <p:nvPr/>
        </p:nvSpPr>
        <p:spPr>
          <a:xfrm>
            <a:off x="3291840" y="42519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Speed limits</a:t>
            </a:r>
            <a:endParaRPr lang="en-US" sz="1800" dirty="0"/>
          </a:p>
        </p:txBody>
      </p:sp>
      <p:sp>
        <p:nvSpPr>
          <p:cNvPr id="18" name="animz018"/>
          <p:cNvSpPr/>
          <p:nvPr/>
        </p:nvSpPr>
        <p:spPr>
          <a:xfrm>
            <a:off x="6492240" y="3108960"/>
            <a:ext cx="1005840" cy="1005840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</p:sp>
      <p:pic>
        <p:nvPicPr>
          <p:cNvPr id="19" name="anims019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3758" y="3370478"/>
            <a:ext cx="482803" cy="482803"/>
          </a:xfrm>
          <a:prstGeom prst="rect">
            <a:avLst/>
          </a:prstGeom>
        </p:spPr>
      </p:pic>
      <p:sp>
        <p:nvSpPr>
          <p:cNvPr id="20" name="animf020"/>
          <p:cNvSpPr txBox="1"/>
          <p:nvPr/>
        </p:nvSpPr>
        <p:spPr>
          <a:xfrm>
            <a:off x="5943600" y="42519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Map data</a:t>
            </a:r>
            <a:endParaRPr lang="en-US" sz="18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01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168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1168"/>
                                  </p:stCondLst>
                                  <p:childTnLst>
                                    <p:animScale>
                                      <p:cBhvr>
                                        <p:cTn id="10" dur="900" autoRev="1" repeatCount="indefinite" fill="hold"/>
                                        <p:tgtEl>
                                          <p:spTgt spid="3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4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672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1672"/>
                                  </p:stCondLst>
                                  <p:childTnLst>
                                    <p:animScale>
                                      <p:cBhvr>
                                        <p:cTn id="26" dur="900" autoRev="1" repeatCount="indefinite" fill="hold"/>
                                        <p:tgtEl>
                                          <p:spTgt spid="6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84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008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1176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2176"/>
                                  </p:stCondLst>
                                  <p:childTnLst>
                                    <p:animScale>
                                      <p:cBhvr>
                                        <p:cTn id="42" dur="900" autoRev="1" repeatCount="indefinite" fill="hold"/>
                                        <p:tgtEl>
                                          <p:spTgt spid="9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1344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512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168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fill="hold" nodeType="withEffect">
                                  <p:stCondLst>
                                    <p:cond delay="2680"/>
                                  </p:stCondLst>
                                  <p:childTnLst>
                                    <p:animScale>
                                      <p:cBhvr>
                                        <p:cTn id="58" dur="900" autoRev="1" repeatCount="indefinite" fill="hold"/>
                                        <p:tgtEl>
                                          <p:spTgt spid="12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1848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2016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2184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mph" presetSubtype="0" fill="hold" nodeType="withEffect">
                                  <p:stCondLst>
                                    <p:cond delay="3184"/>
                                  </p:stCondLst>
                                  <p:childTnLst>
                                    <p:animScale>
                                      <p:cBhvr>
                                        <p:cTn id="74" dur="900" autoRev="1" repeatCount="indefinite" fill="hold"/>
                                        <p:tgtEl>
                                          <p:spTgt spid="15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nodeType="withEffect">
                                  <p:stCondLst>
                                    <p:cond delay="2352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252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2688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fill="hold" nodeType="withEffect">
                                  <p:stCondLst>
                                    <p:cond delay="3688"/>
                                  </p:stCondLst>
                                  <p:childTnLst>
                                    <p:animScale>
                                      <p:cBhvr>
                                        <p:cTn id="90" dur="900" autoRev="1" repeatCount="indefinite" fill="hold"/>
                                        <p:tgtEl>
                                          <p:spTgt spid="18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31" presetClass="entr" presetSubtype="0" fill="hold" nodeType="withEffect">
                                  <p:stCondLst>
                                    <p:cond delay="2856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3024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trip, different footprint</a:t>
            </a:r>
            <a:endParaRPr lang="en-US" sz="3600" dirty="0"/>
          </a:p>
        </p:txBody>
      </p:sp>
      <p:graphicFrame>
        <p:nvGraphicFramePr>
          <p:cNvPr id="3" name="animf003" descr=""/>
          <p:cNvGraphicFramePr/>
          <p:nvPr/>
        </p:nvGraphicFramePr>
        <p:xfrm>
          <a:off x="365760" y="1188720"/>
          <a:ext cx="512064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animb004"/>
          <p:cNvSpPr/>
          <p:nvPr/>
        </p:nvSpPr>
        <p:spPr>
          <a:xfrm>
            <a:off x="5760720" y="1371600"/>
            <a:ext cx="2926080" cy="2926080"/>
          </a:xfrm>
          <a:prstGeom prst="roundRect">
            <a:avLst>
              <a:gd name="adj" fmla="val 4688"/>
            </a:avLst>
          </a:prstGeom>
          <a:solidFill>
            <a:srgbClr val="0A2E36"/>
          </a:solidFill>
          <a:ln w="6350">
            <a:solidFill>
              <a:srgbClr val="0A2E36"/>
            </a:solidFill>
            <a:prstDash val="solid"/>
          </a:ln>
        </p:spPr>
      </p:sp>
      <p:sp>
        <p:nvSpPr>
          <p:cNvPr id="5" name="animf005"/>
          <p:cNvSpPr txBox="1"/>
          <p:nvPr/>
        </p:nvSpPr>
        <p:spPr>
          <a:xfrm>
            <a:off x="5943600" y="15544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2ECC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-21%</a:t>
            </a:r>
            <a:endParaRPr lang="en-US" sz="5400" dirty="0"/>
          </a:p>
        </p:txBody>
      </p:sp>
      <p:sp>
        <p:nvSpPr>
          <p:cNvPr id="6" name="animf006"/>
          <p:cNvSpPr txBox="1"/>
          <p:nvPr/>
        </p:nvSpPr>
        <p:spPr>
          <a:xfrm>
            <a:off x="5943600" y="2468880"/>
            <a:ext cx="2560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CO₂ vs the fastest route, for only a few minutes more. Example for one commute.</a:t>
            </a:r>
            <a:endParaRPr lang="en-US" sz="1600" dirty="0"/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7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55000">
                                          <p:val>
                                            <p:strVal val="#ppt_y-0.06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25"/>
                                          </p:val>
                                        </p:tav>
                                        <p:tav tm="90000">
                                          <p:val>
                                            <p:strVal val="#ppt_y-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78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4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Inside the app</a:t>
            </a:r>
            <a:endParaRPr lang="en-US" sz="3600" dirty="0"/>
          </a:p>
        </p:txBody>
      </p:sp>
      <p:pic>
        <p:nvPicPr>
          <p:cNvPr id="3" name="animq003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" y="1097280"/>
            <a:ext cx="1737360" cy="3008376"/>
          </a:xfrm>
          <a:prstGeom prst="rect">
            <a:avLst/>
          </a:prstGeom>
        </p:spPr>
      </p:pic>
      <p:sp>
        <p:nvSpPr>
          <p:cNvPr id="4" name="animf004"/>
          <p:cNvSpPr txBox="1"/>
          <p:nvPr/>
        </p:nvSpPr>
        <p:spPr>
          <a:xfrm>
            <a:off x="640080" y="41605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Eco route</a:t>
            </a:r>
            <a:endParaRPr lang="en-US" sz="1800" dirty="0"/>
          </a:p>
        </p:txBody>
      </p:sp>
      <p:sp>
        <p:nvSpPr>
          <p:cNvPr id="5" name="animf005"/>
          <p:cNvSpPr txBox="1"/>
          <p:nvPr/>
        </p:nvSpPr>
        <p:spPr>
          <a:xfrm>
            <a:off x="640080" y="452628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Compare fast vs green</a:t>
            </a:r>
            <a:endParaRPr lang="en-US" sz="1400" dirty="0"/>
          </a:p>
        </p:txBody>
      </p:sp>
      <p:pic>
        <p:nvPicPr>
          <p:cNvPr id="6" name="animq006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1097280"/>
            <a:ext cx="1737360" cy="3008376"/>
          </a:xfrm>
          <a:prstGeom prst="rect">
            <a:avLst/>
          </a:prstGeom>
        </p:spPr>
      </p:pic>
      <p:sp>
        <p:nvSpPr>
          <p:cNvPr id="7" name="animf007"/>
          <p:cNvSpPr txBox="1"/>
          <p:nvPr/>
        </p:nvSpPr>
        <p:spPr>
          <a:xfrm>
            <a:off x="3429000" y="41605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Dashboard</a:t>
            </a:r>
            <a:endParaRPr lang="en-US" sz="1800" dirty="0"/>
          </a:p>
        </p:txBody>
      </p:sp>
      <p:sp>
        <p:nvSpPr>
          <p:cNvPr id="8" name="animf008"/>
          <p:cNvSpPr txBox="1"/>
          <p:nvPr/>
        </p:nvSpPr>
        <p:spPr>
          <a:xfrm>
            <a:off x="3429000" y="452628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See CO₂ saved</a:t>
            </a:r>
            <a:endParaRPr lang="en-US" sz="1400" dirty="0"/>
          </a:p>
        </p:txBody>
      </p:sp>
      <p:pic>
        <p:nvPicPr>
          <p:cNvPr id="9" name="animq009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0" y="1097280"/>
            <a:ext cx="1737360" cy="3008376"/>
          </a:xfrm>
          <a:prstGeom prst="rect">
            <a:avLst/>
          </a:prstGeom>
        </p:spPr>
      </p:pic>
      <p:sp>
        <p:nvSpPr>
          <p:cNvPr id="10" name="animf010"/>
          <p:cNvSpPr txBox="1"/>
          <p:nvPr/>
        </p:nvSpPr>
        <p:spPr>
          <a:xfrm>
            <a:off x="6217920" y="41605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Rewards</a:t>
            </a:r>
            <a:endParaRPr lang="en-US" sz="1800" dirty="0"/>
          </a:p>
        </p:txBody>
      </p:sp>
      <p:sp>
        <p:nvSpPr>
          <p:cNvPr id="11" name="animf011"/>
          <p:cNvSpPr txBox="1"/>
          <p:nvPr/>
        </p:nvSpPr>
        <p:spPr>
          <a:xfrm>
            <a:off x="6217920" y="452628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Earn points for green trips</a:t>
            </a:r>
            <a:endParaRPr lang="en-US" sz="1400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8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55000">
                                          <p:val>
                                            <p:strVal val="#ppt_y-0.06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25"/>
                                          </p:val>
                                        </p:tav>
                                        <p:tav tm="90000">
                                          <p:val>
                                            <p:strVal val="#ppt_y-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fill="hold" nodeType="withEffect">
                                  <p:stCondLst>
                                    <p:cond delay="1260"/>
                                  </p:stCondLst>
                                  <p:childTnLst>
                                    <p:animMotion origin="layout" path="M 0 0 L 0 -0.025 E" pathEditMode="relative" rAng="0" ptsTypes="AA">
                                      <p:cBhvr>
                                        <p:cTn id="8" dur="2200" autoRev="1" repeatCount="indefinite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78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104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55000">
                                          <p:val>
                                            <p:strVal val="#ppt_y-0.06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25"/>
                                          </p:val>
                                        </p:tav>
                                        <p:tav tm="90000">
                                          <p:val>
                                            <p:strVal val="#ppt_y-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0" presetClass="path" presetSubtype="0" fill="hold" nodeType="withEffect">
                                  <p:stCondLst>
                                    <p:cond delay="2040"/>
                                  </p:stCondLst>
                                  <p:childTnLst>
                                    <p:animMotion origin="layout" path="M 0 0 L 0 -0.025 E" pathEditMode="relative" rAng="0" ptsTypes="AA">
                                      <p:cBhvr>
                                        <p:cTn id="19" dur="2200" autoRev="1" repeatCount="indefinite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182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55000">
                                          <p:val>
                                            <p:strVal val="#ppt_y-0.06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25"/>
                                          </p:val>
                                        </p:tav>
                                        <p:tav tm="90000">
                                          <p:val>
                                            <p:strVal val="#ppt_y-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0" presetClass="path" presetSubtype="0" fill="hold" nodeType="withEffect">
                                  <p:stCondLst>
                                    <p:cond delay="2820"/>
                                  </p:stCondLst>
                                  <p:childTnLst>
                                    <p:animMotion origin="layout" path="M 0 0 L 0 -0.025 E" pathEditMode="relative" rAng="0" ptsTypes="AA">
                                      <p:cBhvr>
                                        <p:cTn id="30" dur="2200" autoRev="1" repeatCount="indefinite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08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34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features</a:t>
            </a:r>
            <a:endParaRPr lang="en-US" sz="3600" dirty="0"/>
          </a:p>
        </p:txBody>
      </p:sp>
      <p:sp>
        <p:nvSpPr>
          <p:cNvPr id="3" name="animr003"/>
          <p:cNvSpPr/>
          <p:nvPr/>
        </p:nvSpPr>
        <p:spPr>
          <a:xfrm>
            <a:off x="457200" y="1280160"/>
            <a:ext cx="2606040" cy="1600200"/>
          </a:xfrm>
          <a:prstGeom prst="roundRect">
            <a:avLst>
              <a:gd name="adj" fmla="val 8571"/>
            </a:avLst>
          </a:prstGeom>
          <a:solidFill>
            <a:srgbClr val="123F49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4" name="animz004"/>
          <p:cNvSpPr/>
          <p:nvPr/>
        </p:nvSpPr>
        <p:spPr>
          <a:xfrm>
            <a:off x="640080" y="1463040"/>
            <a:ext cx="548640" cy="54864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5" name="anims005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726" y="1605686"/>
            <a:ext cx="263347" cy="263347"/>
          </a:xfrm>
          <a:prstGeom prst="rect">
            <a:avLst/>
          </a:prstGeom>
        </p:spPr>
      </p:pic>
      <p:sp>
        <p:nvSpPr>
          <p:cNvPr id="6" name="animf006"/>
          <p:cNvSpPr txBox="1"/>
          <p:nvPr/>
        </p:nvSpPr>
        <p:spPr>
          <a:xfrm>
            <a:off x="1325880" y="14630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Eco-Route</a:t>
            </a:r>
            <a:endParaRPr lang="en-US" sz="1800" dirty="0"/>
          </a:p>
        </p:txBody>
      </p:sp>
      <p:sp>
        <p:nvSpPr>
          <p:cNvPr id="7" name="animf007"/>
          <p:cNvSpPr txBox="1"/>
          <p:nvPr/>
        </p:nvSpPr>
        <p:spPr>
          <a:xfrm>
            <a:off x="640080" y="214884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AF7F0"/>
                </a:solidFill>
              </a:rPr>
              <a:t>Lowest-carbon path, time trade-off shown</a:t>
            </a:r>
            <a:endParaRPr lang="en-US" sz="1400" dirty="0"/>
          </a:p>
        </p:txBody>
      </p:sp>
      <p:sp>
        <p:nvSpPr>
          <p:cNvPr id="8" name="animd008"/>
          <p:cNvSpPr/>
          <p:nvPr/>
        </p:nvSpPr>
        <p:spPr>
          <a:xfrm>
            <a:off x="3246120" y="1280160"/>
            <a:ext cx="2606040" cy="1600200"/>
          </a:xfrm>
          <a:prstGeom prst="roundRect">
            <a:avLst>
              <a:gd name="adj" fmla="val 8571"/>
            </a:avLst>
          </a:prstGeom>
          <a:solidFill>
            <a:srgbClr val="123F49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9" name="animz009"/>
          <p:cNvSpPr/>
          <p:nvPr/>
        </p:nvSpPr>
        <p:spPr>
          <a:xfrm>
            <a:off x="3429000" y="1463040"/>
            <a:ext cx="548640" cy="54864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10" name="anims010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646" y="1605686"/>
            <a:ext cx="263347" cy="263347"/>
          </a:xfrm>
          <a:prstGeom prst="rect">
            <a:avLst/>
          </a:prstGeom>
        </p:spPr>
      </p:pic>
      <p:sp>
        <p:nvSpPr>
          <p:cNvPr id="11" name="animf011"/>
          <p:cNvSpPr txBox="1"/>
          <p:nvPr/>
        </p:nvSpPr>
        <p:spPr>
          <a:xfrm>
            <a:off x="4114800" y="14630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Vehicle profile</a:t>
            </a:r>
            <a:endParaRPr lang="en-US" sz="1800" dirty="0"/>
          </a:p>
        </p:txBody>
      </p:sp>
      <p:sp>
        <p:nvSpPr>
          <p:cNvPr id="12" name="animf012"/>
          <p:cNvSpPr txBox="1"/>
          <p:nvPr/>
        </p:nvSpPr>
        <p:spPr>
          <a:xfrm>
            <a:off x="3429000" y="214884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AF7F0"/>
                </a:solidFill>
              </a:rPr>
              <a:t>Petrol, diesel, hybrid or EV</a:t>
            </a:r>
            <a:endParaRPr lang="en-US" sz="1400" dirty="0"/>
          </a:p>
        </p:txBody>
      </p:sp>
      <p:sp>
        <p:nvSpPr>
          <p:cNvPr id="13" name="animb013"/>
          <p:cNvSpPr/>
          <p:nvPr/>
        </p:nvSpPr>
        <p:spPr>
          <a:xfrm>
            <a:off x="6035040" y="1280160"/>
            <a:ext cx="2606040" cy="1600200"/>
          </a:xfrm>
          <a:prstGeom prst="roundRect">
            <a:avLst>
              <a:gd name="adj" fmla="val 8571"/>
            </a:avLst>
          </a:prstGeom>
          <a:solidFill>
            <a:srgbClr val="123F49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4" name="animz014"/>
          <p:cNvSpPr/>
          <p:nvPr/>
        </p:nvSpPr>
        <p:spPr>
          <a:xfrm>
            <a:off x="6217920" y="1463040"/>
            <a:ext cx="548640" cy="54864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15" name="anims015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0566" y="1605686"/>
            <a:ext cx="263347" cy="263347"/>
          </a:xfrm>
          <a:prstGeom prst="rect">
            <a:avLst/>
          </a:prstGeom>
        </p:spPr>
      </p:pic>
      <p:sp>
        <p:nvSpPr>
          <p:cNvPr id="16" name="animf016"/>
          <p:cNvSpPr txBox="1"/>
          <p:nvPr/>
        </p:nvSpPr>
        <p:spPr>
          <a:xfrm>
            <a:off x="6903720" y="14630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CO₂ dashboard</a:t>
            </a:r>
            <a:endParaRPr lang="en-US" sz="1800" dirty="0"/>
          </a:p>
        </p:txBody>
      </p:sp>
      <p:sp>
        <p:nvSpPr>
          <p:cNvPr id="17" name="animf017"/>
          <p:cNvSpPr txBox="1"/>
          <p:nvPr/>
        </p:nvSpPr>
        <p:spPr>
          <a:xfrm>
            <a:off x="6217920" y="214884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AF7F0"/>
                </a:solidFill>
              </a:rPr>
              <a:t>Track kg of CO₂ saved weekly</a:t>
            </a:r>
            <a:endParaRPr lang="en-US" sz="1400" dirty="0"/>
          </a:p>
        </p:txBody>
      </p:sp>
      <p:sp>
        <p:nvSpPr>
          <p:cNvPr id="18" name="animr018"/>
          <p:cNvSpPr/>
          <p:nvPr/>
        </p:nvSpPr>
        <p:spPr>
          <a:xfrm>
            <a:off x="457200" y="3063240"/>
            <a:ext cx="2606040" cy="1600200"/>
          </a:xfrm>
          <a:prstGeom prst="roundRect">
            <a:avLst>
              <a:gd name="adj" fmla="val 8571"/>
            </a:avLst>
          </a:prstGeom>
          <a:solidFill>
            <a:srgbClr val="123F49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9" name="animz019"/>
          <p:cNvSpPr/>
          <p:nvPr/>
        </p:nvSpPr>
        <p:spPr>
          <a:xfrm>
            <a:off x="640080" y="3246120"/>
            <a:ext cx="548640" cy="54864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20" name="anims020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726" y="3388766"/>
            <a:ext cx="263347" cy="263347"/>
          </a:xfrm>
          <a:prstGeom prst="rect">
            <a:avLst/>
          </a:prstGeom>
        </p:spPr>
      </p:pic>
      <p:sp>
        <p:nvSpPr>
          <p:cNvPr id="21" name="animf021"/>
          <p:cNvSpPr txBox="1"/>
          <p:nvPr/>
        </p:nvSpPr>
        <p:spPr>
          <a:xfrm>
            <a:off x="1325880" y="324612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Green rewards</a:t>
            </a:r>
            <a:endParaRPr lang="en-US" sz="1800" dirty="0"/>
          </a:p>
        </p:txBody>
      </p:sp>
      <p:sp>
        <p:nvSpPr>
          <p:cNvPr id="22" name="animf022"/>
          <p:cNvSpPr txBox="1"/>
          <p:nvPr/>
        </p:nvSpPr>
        <p:spPr>
          <a:xfrm>
            <a:off x="640080" y="39319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AF7F0"/>
                </a:solidFill>
              </a:rPr>
              <a:t>Points redeemable with partners</a:t>
            </a:r>
            <a:endParaRPr lang="en-US" sz="1400" dirty="0"/>
          </a:p>
        </p:txBody>
      </p:sp>
      <p:sp>
        <p:nvSpPr>
          <p:cNvPr id="23" name="animd023"/>
          <p:cNvSpPr/>
          <p:nvPr/>
        </p:nvSpPr>
        <p:spPr>
          <a:xfrm>
            <a:off x="3246120" y="3063240"/>
            <a:ext cx="2606040" cy="1600200"/>
          </a:xfrm>
          <a:prstGeom prst="roundRect">
            <a:avLst>
              <a:gd name="adj" fmla="val 8571"/>
            </a:avLst>
          </a:prstGeom>
          <a:solidFill>
            <a:srgbClr val="123F49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24" name="animz024"/>
          <p:cNvSpPr/>
          <p:nvPr/>
        </p:nvSpPr>
        <p:spPr>
          <a:xfrm>
            <a:off x="3429000" y="3246120"/>
            <a:ext cx="548640" cy="54864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25" name="anims02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1646" y="3388766"/>
            <a:ext cx="263347" cy="263347"/>
          </a:xfrm>
          <a:prstGeom prst="rect">
            <a:avLst/>
          </a:prstGeom>
        </p:spPr>
      </p:pic>
      <p:sp>
        <p:nvSpPr>
          <p:cNvPr id="26" name="animf026"/>
          <p:cNvSpPr txBox="1"/>
          <p:nvPr/>
        </p:nvSpPr>
        <p:spPr>
          <a:xfrm>
            <a:off x="4114800" y="324612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Terrain aware</a:t>
            </a:r>
            <a:endParaRPr lang="en-US" sz="1800" dirty="0"/>
          </a:p>
        </p:txBody>
      </p:sp>
      <p:sp>
        <p:nvSpPr>
          <p:cNvPr id="27" name="animf027"/>
          <p:cNvSpPr txBox="1"/>
          <p:nvPr/>
        </p:nvSpPr>
        <p:spPr>
          <a:xfrm>
            <a:off x="3429000" y="39319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AF7F0"/>
                </a:solidFill>
              </a:rPr>
              <a:t>Avoids steep climbs and jams</a:t>
            </a:r>
            <a:endParaRPr lang="en-US" sz="1400" dirty="0"/>
          </a:p>
        </p:txBody>
      </p:sp>
      <p:sp>
        <p:nvSpPr>
          <p:cNvPr id="28" name="animb028"/>
          <p:cNvSpPr/>
          <p:nvPr/>
        </p:nvSpPr>
        <p:spPr>
          <a:xfrm>
            <a:off x="6035040" y="3063240"/>
            <a:ext cx="2606040" cy="1600200"/>
          </a:xfrm>
          <a:prstGeom prst="roundRect">
            <a:avLst>
              <a:gd name="adj" fmla="val 8571"/>
            </a:avLst>
          </a:prstGeom>
          <a:solidFill>
            <a:srgbClr val="123F49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29" name="animz029"/>
          <p:cNvSpPr/>
          <p:nvPr/>
        </p:nvSpPr>
        <p:spPr>
          <a:xfrm>
            <a:off x="6217920" y="3246120"/>
            <a:ext cx="548640" cy="54864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30" name="anims030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0566" y="3388766"/>
            <a:ext cx="263347" cy="263347"/>
          </a:xfrm>
          <a:prstGeom prst="rect">
            <a:avLst/>
          </a:prstGeom>
        </p:spPr>
      </p:pic>
      <p:sp>
        <p:nvSpPr>
          <p:cNvPr id="31" name="animf031"/>
          <p:cNvSpPr txBox="1"/>
          <p:nvPr/>
        </p:nvSpPr>
        <p:spPr>
          <a:xfrm>
            <a:off x="6903720" y="324612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Community goals</a:t>
            </a:r>
            <a:endParaRPr lang="en-US" sz="1800" dirty="0"/>
          </a:p>
        </p:txBody>
      </p:sp>
      <p:sp>
        <p:nvSpPr>
          <p:cNvPr id="32" name="animf032"/>
          <p:cNvSpPr txBox="1"/>
          <p:nvPr/>
        </p:nvSpPr>
        <p:spPr>
          <a:xfrm>
            <a:off x="6217920" y="39319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AF7F0"/>
                </a:solidFill>
              </a:rPr>
              <a:t>Cities and friends compete</a:t>
            </a:r>
            <a:endParaRPr lang="en-US" sz="1400" dirty="0"/>
          </a:p>
        </p:txBody>
      </p:sp>
    </p:spTree>
  </p:cSld>
  <p:clrMapOvr>
    <a:masterClrMapping/>
  </p:clrMapOvr>
  <p:transition spd="med">
    <p:split orient="vert" dir="ou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39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03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5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06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1206"/>
                                  </p:stCondLst>
                                  <p:childTnLst>
                                    <p:animScale>
                                      <p:cBhvr>
                                        <p:cTn id="14" dur="900" autoRev="1" repeatCount="indefinite" fill="hold"/>
                                        <p:tgtEl>
                                          <p:spTgt spid="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309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412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15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1" fill="hold" nodeType="withEffect">
                                  <p:stCondLst>
                                    <p:cond delay="618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04"/>
                                          </p:val>
                                        </p:tav>
                                        <p:tav tm="80000">
                                          <p:val>
                                            <p:strVal val="#ppt_y-0.01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721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1721"/>
                                  </p:stCondLst>
                                  <p:childTnLst>
                                    <p:animScale>
                                      <p:cBhvr>
                                        <p:cTn id="36" dur="900" autoRev="1" repeatCount="indefinite" fill="hold"/>
                                        <p:tgtEl>
                                          <p:spTgt spid="9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824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927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03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1133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55000">
                                          <p:val>
                                            <p:strVal val="#ppt_y-0.06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25"/>
                                          </p:val>
                                        </p:tav>
                                        <p:tav tm="90000">
                                          <p:val>
                                            <p:strVal val="#ppt_y-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1236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fill="hold" nodeType="withEffect">
                                  <p:stCondLst>
                                    <p:cond delay="2236"/>
                                  </p:stCondLst>
                                  <p:childTnLst>
                                    <p:animScale>
                                      <p:cBhvr>
                                        <p:cTn id="58" dur="900" autoRev="1" repeatCount="indefinite" fill="hold"/>
                                        <p:tgtEl>
                                          <p:spTgt spid="1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1339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1442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1545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1648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5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1751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fill="hold" nodeType="withEffect">
                                  <p:stCondLst>
                                    <p:cond delay="2751"/>
                                  </p:stCondLst>
                                  <p:childTnLst>
                                    <p:animScale>
                                      <p:cBhvr>
                                        <p:cTn id="81" dur="900" autoRev="1" repeatCount="indefinite" fill="hold"/>
                                        <p:tgtEl>
                                          <p:spTgt spid="19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nodeType="withEffect">
                                  <p:stCondLst>
                                    <p:cond delay="1854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1957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206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1" fill="hold" nodeType="withEffect">
                                  <p:stCondLst>
                                    <p:cond delay="2163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04"/>
                                          </p:val>
                                        </p:tav>
                                        <p:tav tm="80000">
                                          <p:val>
                                            <p:strVal val="#ppt_y-0.01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2266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3266"/>
                                  </p:stCondLst>
                                  <p:childTnLst>
                                    <p:animScale>
                                      <p:cBhvr>
                                        <p:cTn id="103" dur="900" autoRev="1" repeatCount="indefinite" fill="hold"/>
                                        <p:tgtEl>
                                          <p:spTgt spid="2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31" presetClass="entr" presetSubtype="0" fill="hold" nodeType="withEffect">
                                  <p:stCondLst>
                                    <p:cond delay="2369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2472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2575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nodeType="withEffect">
                                  <p:stCondLst>
                                    <p:cond delay="2678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55000">
                                          <p:val>
                                            <p:strVal val="#ppt_y-0.06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25"/>
                                          </p:val>
                                        </p:tav>
                                        <p:tav tm="90000">
                                          <p:val>
                                            <p:strVal val="#ppt_y-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2781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6" presetClass="emph" presetSubtype="0" fill="hold" nodeType="withEffect">
                                  <p:stCondLst>
                                    <p:cond delay="3781"/>
                                  </p:stCondLst>
                                  <p:childTnLst>
                                    <p:animScale>
                                      <p:cBhvr>
                                        <p:cTn id="125" dur="900" autoRev="1" repeatCount="indefinite" fill="hold"/>
                                        <p:tgtEl>
                                          <p:spTgt spid="29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31" presetClass="entr" presetSubtype="0" fill="hold" nodeType="withEffect">
                                  <p:stCondLst>
                                    <p:cond delay="2884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2987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309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will use it</a:t>
            </a:r>
            <a:endParaRPr lang="en-US" sz="3600" dirty="0"/>
          </a:p>
        </p:txBody>
      </p:sp>
      <p:sp>
        <p:nvSpPr>
          <p:cNvPr id="3" name="animr003"/>
          <p:cNvSpPr/>
          <p:nvPr/>
        </p:nvSpPr>
        <p:spPr>
          <a:xfrm>
            <a:off x="457200" y="1371600"/>
            <a:ext cx="1920240" cy="2743200"/>
          </a:xfrm>
          <a:prstGeom prst="roundRect">
            <a:avLst>
              <a:gd name="adj" fmla="val 7143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4" name="animz004"/>
          <p:cNvSpPr/>
          <p:nvPr/>
        </p:nvSpPr>
        <p:spPr>
          <a:xfrm>
            <a:off x="960120" y="1600200"/>
            <a:ext cx="914400" cy="91440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5" name="anims00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7864" y="1837944"/>
            <a:ext cx="438912" cy="438912"/>
          </a:xfrm>
          <a:prstGeom prst="rect">
            <a:avLst/>
          </a:prstGeom>
        </p:spPr>
      </p:pic>
      <p:sp>
        <p:nvSpPr>
          <p:cNvPr id="6" name="animf006"/>
          <p:cNvSpPr txBox="1"/>
          <p:nvPr/>
        </p:nvSpPr>
        <p:spPr>
          <a:xfrm>
            <a:off x="548640" y="27432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Daily commuters</a:t>
            </a:r>
            <a:endParaRPr lang="en-US" sz="1800" dirty="0"/>
          </a:p>
        </p:txBody>
      </p:sp>
      <p:sp>
        <p:nvSpPr>
          <p:cNvPr id="7" name="animf007"/>
          <p:cNvSpPr txBox="1"/>
          <p:nvPr/>
        </p:nvSpPr>
        <p:spPr>
          <a:xfrm>
            <a:off x="594360" y="329184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Save fuel every day</a:t>
            </a:r>
            <a:endParaRPr lang="en-US" sz="1400" dirty="0"/>
          </a:p>
        </p:txBody>
      </p:sp>
      <p:sp>
        <p:nvSpPr>
          <p:cNvPr id="8" name="animd008"/>
          <p:cNvSpPr/>
          <p:nvPr/>
        </p:nvSpPr>
        <p:spPr>
          <a:xfrm>
            <a:off x="2560320" y="1371600"/>
            <a:ext cx="1920240" cy="2743200"/>
          </a:xfrm>
          <a:prstGeom prst="roundRect">
            <a:avLst>
              <a:gd name="adj" fmla="val 7143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9" name="animz009"/>
          <p:cNvSpPr/>
          <p:nvPr/>
        </p:nvSpPr>
        <p:spPr>
          <a:xfrm>
            <a:off x="3063240" y="1600200"/>
            <a:ext cx="914400" cy="914400"/>
          </a:xfrm>
          <a:prstGeom prst="ellipse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pic>
        <p:nvPicPr>
          <p:cNvPr id="10" name="anims01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0984" y="1837944"/>
            <a:ext cx="438912" cy="438912"/>
          </a:xfrm>
          <a:prstGeom prst="rect">
            <a:avLst/>
          </a:prstGeom>
        </p:spPr>
      </p:pic>
      <p:sp>
        <p:nvSpPr>
          <p:cNvPr id="11" name="animf011"/>
          <p:cNvSpPr txBox="1"/>
          <p:nvPr/>
        </p:nvSpPr>
        <p:spPr>
          <a:xfrm>
            <a:off x="2651760" y="27432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Delivery fleets</a:t>
            </a:r>
            <a:endParaRPr lang="en-US" sz="1800" dirty="0"/>
          </a:p>
        </p:txBody>
      </p:sp>
      <p:sp>
        <p:nvSpPr>
          <p:cNvPr id="12" name="animf012"/>
          <p:cNvSpPr txBox="1"/>
          <p:nvPr/>
        </p:nvSpPr>
        <p:spPr>
          <a:xfrm>
            <a:off x="2697480" y="329184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Cut fuel bills and reports</a:t>
            </a:r>
            <a:endParaRPr lang="en-US" sz="1400" dirty="0"/>
          </a:p>
        </p:txBody>
      </p:sp>
      <p:sp>
        <p:nvSpPr>
          <p:cNvPr id="13" name="animb013"/>
          <p:cNvSpPr/>
          <p:nvPr/>
        </p:nvSpPr>
        <p:spPr>
          <a:xfrm>
            <a:off x="4663440" y="1371600"/>
            <a:ext cx="1920240" cy="2743200"/>
          </a:xfrm>
          <a:prstGeom prst="roundRect">
            <a:avLst>
              <a:gd name="adj" fmla="val 7143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14" name="animz014"/>
          <p:cNvSpPr/>
          <p:nvPr/>
        </p:nvSpPr>
        <p:spPr>
          <a:xfrm>
            <a:off x="5166360" y="1600200"/>
            <a:ext cx="914400" cy="914400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</p:sp>
      <p:pic>
        <p:nvPicPr>
          <p:cNvPr id="15" name="anims015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4104" y="1837944"/>
            <a:ext cx="438912" cy="438912"/>
          </a:xfrm>
          <a:prstGeom prst="rect">
            <a:avLst/>
          </a:prstGeom>
        </p:spPr>
      </p:pic>
      <p:sp>
        <p:nvSpPr>
          <p:cNvPr id="16" name="animf016"/>
          <p:cNvSpPr txBox="1"/>
          <p:nvPr/>
        </p:nvSpPr>
        <p:spPr>
          <a:xfrm>
            <a:off x="4754880" y="27432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 drivers</a:t>
            </a:r>
            <a:endParaRPr lang="en-US" sz="1800" dirty="0"/>
          </a:p>
        </p:txBody>
      </p:sp>
      <p:sp>
        <p:nvSpPr>
          <p:cNvPr id="17" name="animf017"/>
          <p:cNvSpPr txBox="1"/>
          <p:nvPr/>
        </p:nvSpPr>
        <p:spPr>
          <a:xfrm>
            <a:off x="4800600" y="329184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Stretch every charge</a:t>
            </a:r>
            <a:endParaRPr lang="en-US" sz="1400" dirty="0"/>
          </a:p>
        </p:txBody>
      </p:sp>
      <p:sp>
        <p:nvSpPr>
          <p:cNvPr id="18" name="animr018"/>
          <p:cNvSpPr/>
          <p:nvPr/>
        </p:nvSpPr>
        <p:spPr>
          <a:xfrm>
            <a:off x="6766560" y="1371600"/>
            <a:ext cx="1920240" cy="2743200"/>
          </a:xfrm>
          <a:prstGeom prst="roundRect">
            <a:avLst>
              <a:gd name="adj" fmla="val 7143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19" name="animz019"/>
          <p:cNvSpPr/>
          <p:nvPr/>
        </p:nvSpPr>
        <p:spPr>
          <a:xfrm>
            <a:off x="7269480" y="1600200"/>
            <a:ext cx="914400" cy="914400"/>
          </a:xfrm>
          <a:prstGeom prst="ellipse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</p:sp>
      <p:pic>
        <p:nvPicPr>
          <p:cNvPr id="20" name="anims020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7224" y="1837944"/>
            <a:ext cx="438912" cy="438912"/>
          </a:xfrm>
          <a:prstGeom prst="rect">
            <a:avLst/>
          </a:prstGeom>
        </p:spPr>
      </p:pic>
      <p:sp>
        <p:nvSpPr>
          <p:cNvPr id="21" name="animf021"/>
          <p:cNvSpPr txBox="1"/>
          <p:nvPr/>
        </p:nvSpPr>
        <p:spPr>
          <a:xfrm>
            <a:off x="6858000" y="27432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Eco travellers</a:t>
            </a:r>
            <a:endParaRPr lang="en-US" sz="1800" dirty="0"/>
          </a:p>
        </p:txBody>
      </p:sp>
      <p:sp>
        <p:nvSpPr>
          <p:cNvPr id="22" name="animf022"/>
          <p:cNvSpPr txBox="1"/>
          <p:nvPr/>
        </p:nvSpPr>
        <p:spPr>
          <a:xfrm>
            <a:off x="6903720" y="329184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Travel with a clear conscience</a:t>
            </a:r>
            <a:endParaRPr lang="en-US" sz="1400" dirty="0"/>
          </a:p>
        </p:txBody>
      </p:sp>
    </p:spTree>
  </p:cSld>
  <p:clrMapOvr>
    <a:masterClrMapping/>
  </p:clrMapOvr>
  <p:transition spd="med">
    <p:cover dir="l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5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52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5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304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1304"/>
                                  </p:stCondLst>
                                  <p:childTnLst>
                                    <p:animScale>
                                      <p:cBhvr>
                                        <p:cTn id="14" dur="900" autoRev="1" repeatCount="indefinite" fill="hold"/>
                                        <p:tgtEl>
                                          <p:spTgt spid="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456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608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76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1" fill="hold" nodeType="withEffect">
                                  <p:stCondLst>
                                    <p:cond delay="912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04"/>
                                          </p:val>
                                        </p:tav>
                                        <p:tav tm="80000">
                                          <p:val>
                                            <p:strVal val="#ppt_y-0.01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064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2064"/>
                                  </p:stCondLst>
                                  <p:childTnLst>
                                    <p:animScale>
                                      <p:cBhvr>
                                        <p:cTn id="36" dur="900" autoRev="1" repeatCount="indefinite" fill="hold"/>
                                        <p:tgtEl>
                                          <p:spTgt spid="9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1216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368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52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1672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55000">
                                          <p:val>
                                            <p:strVal val="#ppt_y-0.06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25"/>
                                          </p:val>
                                        </p:tav>
                                        <p:tav tm="90000">
                                          <p:val>
                                            <p:strVal val="#ppt_y-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1824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fill="hold" nodeType="withEffect">
                                  <p:stCondLst>
                                    <p:cond delay="2824"/>
                                  </p:stCondLst>
                                  <p:childTnLst>
                                    <p:animScale>
                                      <p:cBhvr>
                                        <p:cTn id="58" dur="900" autoRev="1" repeatCount="indefinite" fill="hold"/>
                                        <p:tgtEl>
                                          <p:spTgt spid="1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1976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2128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228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2432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5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2584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fill="hold" nodeType="withEffect">
                                  <p:stCondLst>
                                    <p:cond delay="3584"/>
                                  </p:stCondLst>
                                  <p:childTnLst>
                                    <p:animScale>
                                      <p:cBhvr>
                                        <p:cTn id="81" dur="900" autoRev="1" repeatCount="indefinite" fill="hold"/>
                                        <p:tgtEl>
                                          <p:spTgt spid="19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nodeType="withEffect">
                                  <p:stCondLst>
                                    <p:cond delay="2736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2888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304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Market opportunity</a:t>
            </a:r>
            <a:endParaRPr lang="en-US" sz="3600" dirty="0"/>
          </a:p>
        </p:txBody>
      </p:sp>
      <p:sp>
        <p:nvSpPr>
          <p:cNvPr id="3" name="animz003"/>
          <p:cNvSpPr/>
          <p:nvPr/>
        </p:nvSpPr>
        <p:spPr>
          <a:xfrm>
            <a:off x="914400" y="1280160"/>
            <a:ext cx="3474720" cy="3474720"/>
          </a:xfrm>
          <a:prstGeom prst="ellipse">
            <a:avLst/>
          </a:prstGeom>
          <a:solidFill>
            <a:srgbClr val="1B8A5A"/>
          </a:solidFill>
          <a:ln w="12700">
            <a:solidFill>
              <a:srgbClr val="0A2E36"/>
            </a:solidFill>
            <a:prstDash val="solid"/>
          </a:ln>
        </p:spPr>
      </p:sp>
      <p:sp>
        <p:nvSpPr>
          <p:cNvPr id="4" name="animz004"/>
          <p:cNvSpPr/>
          <p:nvPr/>
        </p:nvSpPr>
        <p:spPr>
          <a:xfrm>
            <a:off x="1417320" y="1783080"/>
            <a:ext cx="2468880" cy="246888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0A2E36"/>
            </a:solidFill>
            <a:prstDash val="solid"/>
          </a:ln>
        </p:spPr>
      </p:sp>
      <p:sp>
        <p:nvSpPr>
          <p:cNvPr id="5" name="animz005"/>
          <p:cNvSpPr/>
          <p:nvPr/>
        </p:nvSpPr>
        <p:spPr>
          <a:xfrm>
            <a:off x="1920240" y="2286000"/>
            <a:ext cx="1463040" cy="1463040"/>
          </a:xfrm>
          <a:prstGeom prst="ellipse">
            <a:avLst/>
          </a:prstGeom>
          <a:solidFill>
            <a:srgbClr val="F4B942"/>
          </a:solidFill>
          <a:ln w="12700">
            <a:solidFill>
              <a:srgbClr val="0A2E36"/>
            </a:solidFill>
            <a:prstDash val="solid"/>
          </a:ln>
        </p:spPr>
      </p:sp>
      <p:sp>
        <p:nvSpPr>
          <p:cNvPr id="6" name="animf006"/>
          <p:cNvSpPr txBox="1"/>
          <p:nvPr/>
        </p:nvSpPr>
        <p:spPr>
          <a:xfrm>
            <a:off x="1371600" y="137160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All drivers</a:t>
            </a:r>
            <a:endParaRPr lang="en-US" sz="1600" dirty="0"/>
          </a:p>
        </p:txBody>
      </p:sp>
      <p:sp>
        <p:nvSpPr>
          <p:cNvPr id="7" name="animf007"/>
          <p:cNvSpPr txBox="1"/>
          <p:nvPr/>
        </p:nvSpPr>
        <p:spPr>
          <a:xfrm>
            <a:off x="1371600" y="19202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E36"/>
                </a:solidFill>
              </a:rPr>
              <a:t>Eco-minded drivers</a:t>
            </a:r>
            <a:endParaRPr lang="en-US" sz="1400" dirty="0"/>
          </a:p>
        </p:txBody>
      </p:sp>
      <p:sp>
        <p:nvSpPr>
          <p:cNvPr id="8" name="animf008"/>
          <p:cNvSpPr txBox="1"/>
          <p:nvPr/>
        </p:nvSpPr>
        <p:spPr>
          <a:xfrm>
            <a:off x="1371600" y="27889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E36"/>
                </a:solidFill>
              </a:rPr>
              <a:t>First 100k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0A2E36"/>
                </a:solidFill>
              </a:rPr>
              <a:t>users</a:t>
            </a:r>
            <a:endParaRPr lang="en-US" sz="1400" dirty="0"/>
          </a:p>
        </p:txBody>
      </p:sp>
      <p:sp>
        <p:nvSpPr>
          <p:cNvPr id="9" name="animz009"/>
          <p:cNvSpPr/>
          <p:nvPr/>
        </p:nvSpPr>
        <p:spPr>
          <a:xfrm>
            <a:off x="4937760" y="1463040"/>
            <a:ext cx="640080" cy="640080"/>
          </a:xfrm>
          <a:prstGeom prst="ellipse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pic>
        <p:nvPicPr>
          <p:cNvPr id="10" name="anims01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181" y="1629461"/>
            <a:ext cx="307238" cy="307238"/>
          </a:xfrm>
          <a:prstGeom prst="rect">
            <a:avLst/>
          </a:prstGeom>
        </p:spPr>
      </p:pic>
      <p:sp>
        <p:nvSpPr>
          <p:cNvPr id="11" name="animf011"/>
          <p:cNvSpPr txBox="1"/>
          <p:nvPr/>
        </p:nvSpPr>
        <p:spPr>
          <a:xfrm>
            <a:off x="5760720" y="146304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Everyone who drives is a potential user</a:t>
            </a:r>
            <a:endParaRPr lang="en-US" sz="1600" dirty="0"/>
          </a:p>
        </p:txBody>
      </p:sp>
      <p:sp>
        <p:nvSpPr>
          <p:cNvPr id="12" name="animz012"/>
          <p:cNvSpPr/>
          <p:nvPr/>
        </p:nvSpPr>
        <p:spPr>
          <a:xfrm>
            <a:off x="4937760" y="2468880"/>
            <a:ext cx="640080" cy="64008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13" name="anims0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181" y="2635301"/>
            <a:ext cx="307238" cy="307238"/>
          </a:xfrm>
          <a:prstGeom prst="rect">
            <a:avLst/>
          </a:prstGeom>
        </p:spPr>
      </p:pic>
      <p:sp>
        <p:nvSpPr>
          <p:cNvPr id="14" name="animf014"/>
          <p:cNvSpPr txBox="1"/>
          <p:nvPr/>
        </p:nvSpPr>
        <p:spPr>
          <a:xfrm>
            <a:off x="5760720" y="246888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Start with eco-minded drivers and fleets</a:t>
            </a:r>
            <a:endParaRPr lang="en-US" sz="1600" dirty="0"/>
          </a:p>
        </p:txBody>
      </p:sp>
      <p:sp>
        <p:nvSpPr>
          <p:cNvPr id="15" name="animz015"/>
          <p:cNvSpPr/>
          <p:nvPr/>
        </p:nvSpPr>
        <p:spPr>
          <a:xfrm>
            <a:off x="4937760" y="3474720"/>
            <a:ext cx="640080" cy="640080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</p:sp>
      <p:pic>
        <p:nvPicPr>
          <p:cNvPr id="16" name="anims0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4181" y="3641141"/>
            <a:ext cx="307238" cy="307238"/>
          </a:xfrm>
          <a:prstGeom prst="rect">
            <a:avLst/>
          </a:prstGeom>
        </p:spPr>
      </p:pic>
      <p:sp>
        <p:nvSpPr>
          <p:cNvPr id="17" name="animf017"/>
          <p:cNvSpPr txBox="1"/>
          <p:nvPr/>
        </p:nvSpPr>
        <p:spPr>
          <a:xfrm>
            <a:off x="5760720" y="347472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Launch in one city, then scale</a:t>
            </a:r>
            <a:endParaRPr lang="en-US" sz="1600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8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0" dur="900" autoRev="1" repeatCount="indefinite" fill="hold"/>
                                        <p:tgtEl>
                                          <p:spTgt spid="3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7" dur="900" autoRev="1" repeatCount="indefinite" fill="hold"/>
                                        <p:tgtEl>
                                          <p:spTgt spid="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4" dur="900" autoRev="1" repeatCount="indefinite" fill="hold"/>
                                        <p:tgtEl>
                                          <p:spTgt spid="5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40" dur="900" autoRev="1" repeatCount="indefinite" fill="hold"/>
                                        <p:tgtEl>
                                          <p:spTgt spid="9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56" dur="900" autoRev="1" repeatCount="indefinite" fill="hold"/>
                                        <p:tgtEl>
                                          <p:spTgt spid="12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Scale>
                                      <p:cBhvr>
                                        <p:cTn id="72" dur="900" autoRev="1" repeatCount="indefinite" fill="hold"/>
                                        <p:tgtEl>
                                          <p:spTgt spid="15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we make money</a:t>
            </a:r>
            <a:endParaRPr lang="en-US" sz="3600" dirty="0"/>
          </a:p>
        </p:txBody>
      </p:sp>
      <p:graphicFrame>
        <p:nvGraphicFramePr>
          <p:cNvPr id="3" name="animf003" descr=""/>
          <p:cNvGraphicFramePr/>
          <p:nvPr/>
        </p:nvGraphicFramePr>
        <p:xfrm>
          <a:off x="365760" y="1188720"/>
          <a:ext cx="4206240" cy="35661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animz004"/>
          <p:cNvSpPr/>
          <p:nvPr/>
        </p:nvSpPr>
        <p:spPr>
          <a:xfrm>
            <a:off x="4846320" y="1280160"/>
            <a:ext cx="594360" cy="59436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5" name="anims005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854" y="1434694"/>
            <a:ext cx="285293" cy="285293"/>
          </a:xfrm>
          <a:prstGeom prst="rect">
            <a:avLst/>
          </a:prstGeom>
        </p:spPr>
      </p:pic>
      <p:sp>
        <p:nvSpPr>
          <p:cNvPr id="6" name="animf006"/>
          <p:cNvSpPr txBox="1"/>
          <p:nvPr/>
        </p:nvSpPr>
        <p:spPr>
          <a:xfrm>
            <a:off x="5623560" y="128016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2E36"/>
                </a:solidFill>
              </a:rPr>
              <a:t>Premium app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Ad-free, advanced stats</a:t>
            </a:r>
            <a:endParaRPr lang="en-US" sz="1400" dirty="0"/>
          </a:p>
        </p:txBody>
      </p:sp>
      <p:sp>
        <p:nvSpPr>
          <p:cNvPr id="7" name="animz007"/>
          <p:cNvSpPr/>
          <p:nvPr/>
        </p:nvSpPr>
        <p:spPr>
          <a:xfrm>
            <a:off x="4846320" y="2148840"/>
            <a:ext cx="594360" cy="594360"/>
          </a:xfrm>
          <a:prstGeom prst="ellipse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pic>
        <p:nvPicPr>
          <p:cNvPr id="8" name="anims008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854" y="2303374"/>
            <a:ext cx="285293" cy="285293"/>
          </a:xfrm>
          <a:prstGeom prst="rect">
            <a:avLst/>
          </a:prstGeom>
        </p:spPr>
      </p:pic>
      <p:sp>
        <p:nvSpPr>
          <p:cNvPr id="9" name="animf009"/>
          <p:cNvSpPr txBox="1"/>
          <p:nvPr/>
        </p:nvSpPr>
        <p:spPr>
          <a:xfrm>
            <a:off x="5623560" y="214884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2E36"/>
                </a:solidFill>
              </a:rPr>
              <a:t>Fleets &amp; logistics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Cut fuel bills for companies</a:t>
            </a:r>
            <a:endParaRPr lang="en-US" sz="1400" dirty="0"/>
          </a:p>
        </p:txBody>
      </p:sp>
      <p:sp>
        <p:nvSpPr>
          <p:cNvPr id="10" name="animz010"/>
          <p:cNvSpPr/>
          <p:nvPr/>
        </p:nvSpPr>
        <p:spPr>
          <a:xfrm>
            <a:off x="4846320" y="3017520"/>
            <a:ext cx="594360" cy="594360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</p:sp>
      <p:pic>
        <p:nvPicPr>
          <p:cNvPr id="11" name="anims011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854" y="3172054"/>
            <a:ext cx="285293" cy="285293"/>
          </a:xfrm>
          <a:prstGeom prst="rect">
            <a:avLst/>
          </a:prstGeom>
        </p:spPr>
      </p:pic>
      <p:sp>
        <p:nvSpPr>
          <p:cNvPr id="12" name="animf012"/>
          <p:cNvSpPr txBox="1"/>
          <p:nvPr/>
        </p:nvSpPr>
        <p:spPr>
          <a:xfrm>
            <a:off x="5623560" y="301752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2E36"/>
                </a:solidFill>
              </a:rPr>
              <a:t>Green partners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Eco brands fund rewards</a:t>
            </a:r>
            <a:endParaRPr lang="en-US" sz="1400" dirty="0"/>
          </a:p>
        </p:txBody>
      </p:sp>
      <p:sp>
        <p:nvSpPr>
          <p:cNvPr id="13" name="animz013"/>
          <p:cNvSpPr/>
          <p:nvPr/>
        </p:nvSpPr>
        <p:spPr>
          <a:xfrm>
            <a:off x="4846320" y="3886200"/>
            <a:ext cx="594360" cy="594360"/>
          </a:xfrm>
          <a:prstGeom prst="ellipse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</p:sp>
      <p:pic>
        <p:nvPicPr>
          <p:cNvPr id="14" name="anims01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854" y="4040734"/>
            <a:ext cx="285293" cy="285293"/>
          </a:xfrm>
          <a:prstGeom prst="rect">
            <a:avLst/>
          </a:prstGeom>
        </p:spPr>
      </p:pic>
      <p:sp>
        <p:nvSpPr>
          <p:cNvPr id="15" name="animf015"/>
          <p:cNvSpPr txBox="1"/>
          <p:nvPr/>
        </p:nvSpPr>
        <p:spPr>
          <a:xfrm>
            <a:off x="5623560" y="388620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2E36"/>
                </a:solidFill>
              </a:rPr>
              <a:t>Carbon credits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Verified CO₂ savings sold</a:t>
            </a:r>
            <a:endParaRPr lang="en-US" sz="1400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2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228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456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1456"/>
                                  </p:stCondLst>
                                  <p:childTnLst>
                                    <p:animScale>
                                      <p:cBhvr>
                                        <p:cTn id="13" dur="900" autoRev="1" repeatCount="indefinite" fill="hold"/>
                                        <p:tgtEl>
                                          <p:spTgt spid="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684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912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2140"/>
                                  </p:stCondLst>
                                  <p:childTnLst>
                                    <p:animScale>
                                      <p:cBhvr>
                                        <p:cTn id="29" dur="900" autoRev="1" repeatCount="indefinite" fill="hold"/>
                                        <p:tgtEl>
                                          <p:spTgt spid="7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1368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596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1824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2824"/>
                                  </p:stCondLst>
                                  <p:childTnLst>
                                    <p:animScale>
                                      <p:cBhvr>
                                        <p:cTn id="45" dur="900" autoRev="1" repeatCount="indefinite" fill="hold"/>
                                        <p:tgtEl>
                                          <p:spTgt spid="10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2052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228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2508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fill="hold" nodeType="withEffect">
                                  <p:stCondLst>
                                    <p:cond delay="3508"/>
                                  </p:stCondLst>
                                  <p:childTnLst>
                                    <p:animScale>
                                      <p:cBhvr>
                                        <p:cTn id="61" dur="900" autoRev="1" repeatCount="indefinite" fill="hold"/>
                                        <p:tgtEl>
                                          <p:spTgt spid="13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2736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2964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Pricing plans (example)</a:t>
            </a:r>
            <a:endParaRPr lang="en-US" sz="3600" dirty="0"/>
          </a:p>
        </p:txBody>
      </p:sp>
      <p:sp>
        <p:nvSpPr>
          <p:cNvPr id="3" name="animr003"/>
          <p:cNvSpPr/>
          <p:nvPr/>
        </p:nvSpPr>
        <p:spPr>
          <a:xfrm>
            <a:off x="457200" y="1371600"/>
            <a:ext cx="2606040" cy="3017520"/>
          </a:xfrm>
          <a:prstGeom prst="roundRect">
            <a:avLst>
              <a:gd name="adj" fmla="val 5263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4" name="animf004"/>
          <p:cNvSpPr txBox="1"/>
          <p:nvPr/>
        </p:nvSpPr>
        <p:spPr>
          <a:xfrm>
            <a:off x="640080" y="16002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</a:t>
            </a:r>
            <a:endParaRPr lang="en-US" sz="2400" dirty="0"/>
          </a:p>
        </p:txBody>
      </p:sp>
      <p:sp>
        <p:nvSpPr>
          <p:cNvPr id="5" name="animf005"/>
          <p:cNvSpPr txBox="1"/>
          <p:nvPr/>
        </p:nvSpPr>
        <p:spPr>
          <a:xfrm>
            <a:off x="640080" y="21945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E36"/>
                </a:solidFill>
              </a:rPr>
              <a:t>€0</a:t>
            </a:r>
            <a:endParaRPr lang="en-US" sz="2400" dirty="0"/>
          </a:p>
        </p:txBody>
      </p:sp>
      <p:sp>
        <p:nvSpPr>
          <p:cNvPr id="6" name="animf006"/>
          <p:cNvSpPr txBox="1"/>
          <p:nvPr/>
        </p:nvSpPr>
        <p:spPr>
          <a:xfrm>
            <a:off x="640080" y="292608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A2E36"/>
                </a:solidFill>
              </a:rPr>
              <a:t>Eco routes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0A2E36"/>
                </a:solidFill>
              </a:rPr>
              <a:t>Basic CO₂ stats</a:t>
            </a:r>
            <a:endParaRPr lang="en-US" sz="1600" dirty="0"/>
          </a:p>
        </p:txBody>
      </p:sp>
      <p:sp>
        <p:nvSpPr>
          <p:cNvPr id="7" name="animb007"/>
          <p:cNvSpPr/>
          <p:nvPr/>
        </p:nvSpPr>
        <p:spPr>
          <a:xfrm>
            <a:off x="3246120" y="1143000"/>
            <a:ext cx="2606040" cy="3383280"/>
          </a:xfrm>
          <a:prstGeom prst="roundRect">
            <a:avLst>
              <a:gd name="adj" fmla="val 5263"/>
            </a:avLst>
          </a:prstGeom>
          <a:solidFill>
            <a:srgbClr val="0A2E36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8" name="animf008"/>
          <p:cNvSpPr txBox="1"/>
          <p:nvPr/>
        </p:nvSpPr>
        <p:spPr>
          <a:xfrm>
            <a:off x="3429000" y="13716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ECC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Premium</a:t>
            </a:r>
            <a:endParaRPr lang="en-US" sz="2400" dirty="0"/>
          </a:p>
        </p:txBody>
      </p:sp>
      <p:sp>
        <p:nvSpPr>
          <p:cNvPr id="9" name="animf009"/>
          <p:cNvSpPr txBox="1"/>
          <p:nvPr/>
        </p:nvSpPr>
        <p:spPr>
          <a:xfrm>
            <a:off x="3429000" y="19659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€2.99 / mo</a:t>
            </a:r>
            <a:endParaRPr lang="en-US" sz="2400" dirty="0"/>
          </a:p>
        </p:txBody>
      </p:sp>
      <p:sp>
        <p:nvSpPr>
          <p:cNvPr id="10" name="animf010"/>
          <p:cNvSpPr txBox="1"/>
          <p:nvPr/>
        </p:nvSpPr>
        <p:spPr>
          <a:xfrm>
            <a:off x="3429000" y="269748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Advanced stats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Bonus rewards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No ads</a:t>
            </a:r>
            <a:endParaRPr lang="en-US" sz="1600" dirty="0"/>
          </a:p>
        </p:txBody>
      </p:sp>
      <p:sp>
        <p:nvSpPr>
          <p:cNvPr id="11" name="animd011"/>
          <p:cNvSpPr/>
          <p:nvPr/>
        </p:nvSpPr>
        <p:spPr>
          <a:xfrm>
            <a:off x="6035040" y="1371600"/>
            <a:ext cx="2606040" cy="3017520"/>
          </a:xfrm>
          <a:prstGeom prst="roundRect">
            <a:avLst>
              <a:gd name="adj" fmla="val 5263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12" name="animf012"/>
          <p:cNvSpPr txBox="1"/>
          <p:nvPr/>
        </p:nvSpPr>
        <p:spPr>
          <a:xfrm>
            <a:off x="6217920" y="16002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</a:t>
            </a:r>
            <a:endParaRPr lang="en-US" sz="2400" dirty="0"/>
          </a:p>
        </p:txBody>
      </p:sp>
      <p:sp>
        <p:nvSpPr>
          <p:cNvPr id="13" name="animf013"/>
          <p:cNvSpPr txBox="1"/>
          <p:nvPr/>
        </p:nvSpPr>
        <p:spPr>
          <a:xfrm>
            <a:off x="6217920" y="21945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E36"/>
                </a:solidFill>
              </a:rPr>
              <a:t>Custom</a:t>
            </a:r>
            <a:endParaRPr lang="en-US" sz="2400" dirty="0"/>
          </a:p>
        </p:txBody>
      </p:sp>
      <p:sp>
        <p:nvSpPr>
          <p:cNvPr id="14" name="animf014"/>
          <p:cNvSpPr txBox="1"/>
          <p:nvPr/>
        </p:nvSpPr>
        <p:spPr>
          <a:xfrm>
            <a:off x="6217920" y="292608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A2E36"/>
                </a:solidFill>
              </a:rPr>
              <a:t>Fleet API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0A2E36"/>
                </a:solidFill>
              </a:rPr>
              <a:t>Carbon reports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0A2E36"/>
                </a:solidFill>
              </a:rPr>
              <a:t>Support</a:t>
            </a:r>
            <a:endParaRPr lang="en-US" sz="1600" dirty="0"/>
          </a:p>
        </p:txBody>
      </p:sp>
    </p:spTree>
  </p:cSld>
  <p:clrMapOvr>
    <a:masterClrMapping/>
  </p:clrMapOvr>
  <p:transition spd="med">
    <p:randomBar dir="horz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2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246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5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92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38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984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123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55000">
                                          <p:val>
                                            <p:strVal val="#ppt_y-0.06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25"/>
                                          </p:val>
                                        </p:tav>
                                        <p:tav tm="90000">
                                          <p:val>
                                            <p:strVal val="#ppt_y-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476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722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968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1" fill="hold" nodeType="withEffect">
                                  <p:stCondLst>
                                    <p:cond delay="2214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04"/>
                                          </p:val>
                                        </p:tav>
                                        <p:tav tm="80000">
                                          <p:val>
                                            <p:strVal val="#ppt_y-0.01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46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706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2952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Growth outlook (illustrative)</a:t>
            </a:r>
            <a:endParaRPr lang="en-US" sz="3600" dirty="0"/>
          </a:p>
        </p:txBody>
      </p:sp>
      <p:graphicFrame>
        <p:nvGraphicFramePr>
          <p:cNvPr id="3" name="animf003" descr=""/>
          <p:cNvGraphicFramePr/>
          <p:nvPr/>
        </p:nvGraphicFramePr>
        <p:xfrm>
          <a:off x="365760" y="1188720"/>
          <a:ext cx="548640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animb004"/>
          <p:cNvSpPr/>
          <p:nvPr/>
        </p:nvSpPr>
        <p:spPr>
          <a:xfrm>
            <a:off x="6126480" y="1371600"/>
            <a:ext cx="2560320" cy="2926080"/>
          </a:xfrm>
          <a:prstGeom prst="roundRect">
            <a:avLst>
              <a:gd name="adj" fmla="val 5357"/>
            </a:avLst>
          </a:prstGeom>
          <a:solidFill>
            <a:srgbClr val="0A2E36"/>
          </a:solidFill>
          <a:ln w="6350">
            <a:solidFill>
              <a:srgbClr val="0A2E36"/>
            </a:solidFill>
            <a:prstDash val="solid"/>
          </a:ln>
        </p:spPr>
      </p:sp>
      <p:sp>
        <p:nvSpPr>
          <p:cNvPr id="5" name="animz005"/>
          <p:cNvSpPr/>
          <p:nvPr/>
        </p:nvSpPr>
        <p:spPr>
          <a:xfrm>
            <a:off x="6355080" y="1554480"/>
            <a:ext cx="731520" cy="73152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6" name="anims006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5275" y="1744675"/>
            <a:ext cx="351130" cy="351130"/>
          </a:xfrm>
          <a:prstGeom prst="rect">
            <a:avLst/>
          </a:prstGeom>
        </p:spPr>
      </p:pic>
      <p:sp>
        <p:nvSpPr>
          <p:cNvPr id="7" name="animf007"/>
          <p:cNvSpPr txBox="1"/>
          <p:nvPr/>
        </p:nvSpPr>
        <p:spPr>
          <a:xfrm>
            <a:off x="6355080" y="2468880"/>
            <a:ext cx="2103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Growth comes from fleets and partners once the user base is large.</a:t>
            </a:r>
            <a:endParaRPr lang="en-US" sz="1600" dirty="0"/>
          </a:p>
        </p:txBody>
      </p:sp>
    </p:spTree>
  </p:cSld>
  <p:clrMapOvr>
    <a:masterClrMapping/>
  </p:clrMapOvr>
  <p:transition spd="med">
    <p:wheel spokes="4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7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55000">
                                          <p:val>
                                            <p:strVal val="#ppt_y-0.06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25"/>
                                          </p:val>
                                        </p:tav>
                                        <p:tav tm="90000">
                                          <p:val>
                                            <p:strVal val="#ppt_y-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78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1780"/>
                                  </p:stCondLst>
                                  <p:childTnLst>
                                    <p:animScale>
                                      <p:cBhvr>
                                        <p:cTn id="16" dur="900" autoRev="1" repeatCount="indefinite" fill="hold"/>
                                        <p:tgtEl>
                                          <p:spTgt spid="5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104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Potential climate impact</a:t>
            </a:r>
            <a:endParaRPr lang="en-US" sz="3600" dirty="0"/>
          </a:p>
        </p:txBody>
      </p:sp>
      <p:graphicFrame>
        <p:nvGraphicFramePr>
          <p:cNvPr id="3" name="animf003" descr=""/>
          <p:cNvGraphicFramePr/>
          <p:nvPr/>
        </p:nvGraphicFramePr>
        <p:xfrm>
          <a:off x="365760" y="1188720"/>
          <a:ext cx="493776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animb004"/>
          <p:cNvSpPr/>
          <p:nvPr/>
        </p:nvSpPr>
        <p:spPr>
          <a:xfrm>
            <a:off x="5669280" y="1280160"/>
            <a:ext cx="3017520" cy="3291840"/>
          </a:xfrm>
          <a:prstGeom prst="roundRect">
            <a:avLst>
              <a:gd name="adj" fmla="val 4545"/>
            </a:avLst>
          </a:prstGeom>
          <a:solidFill>
            <a:srgbClr val="0A2E36"/>
          </a:solidFill>
          <a:ln w="6350">
            <a:solidFill>
              <a:srgbClr val="0A2E36"/>
            </a:solidFill>
            <a:prstDash val="solid"/>
          </a:ln>
        </p:spPr>
      </p:sp>
      <p:pic>
        <p:nvPicPr>
          <p:cNvPr id="5" name="anims005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508760"/>
            <a:ext cx="640080" cy="640080"/>
          </a:xfrm>
          <a:prstGeom prst="rect">
            <a:avLst/>
          </a:prstGeom>
        </p:spPr>
      </p:pic>
      <p:sp>
        <p:nvSpPr>
          <p:cNvPr id="6" name="animf006"/>
          <p:cNvSpPr txBox="1"/>
          <p:nvPr/>
        </p:nvSpPr>
        <p:spPr>
          <a:xfrm>
            <a:off x="5943600" y="2194560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2ECC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~5%</a:t>
            </a:r>
            <a:endParaRPr lang="en-US" sz="5400" dirty="0"/>
          </a:p>
        </p:txBody>
      </p:sp>
      <p:sp>
        <p:nvSpPr>
          <p:cNvPr id="7" name="animf007"/>
          <p:cNvSpPr txBox="1"/>
          <p:nvPr/>
        </p:nvSpPr>
        <p:spPr>
          <a:xfrm>
            <a:off x="5943600" y="3063240"/>
            <a:ext cx="2468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less fuel per driver. Assumes about 4.6 t CO₂ per car per year.</a:t>
            </a:r>
            <a:endParaRPr lang="en-US" sz="1400" dirty="0"/>
          </a:p>
        </p:txBody>
      </p:sp>
    </p:spTree>
  </p:cSld>
  <p:clrMapOvr>
    <a:masterClrMapping/>
  </p:clrMapOvr>
  <p:transition spd="med">
    <p:pull dir="l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55000">
                                          <p:val>
                                            <p:strVal val="#ppt_y-0.06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25"/>
                                          </p:val>
                                        </p:tav>
                                        <p:tav tm="90000">
                                          <p:val>
                                            <p:strVal val="#ppt_y-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78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4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benefits, one app</a:t>
            </a:r>
            <a:endParaRPr lang="en-US" sz="3600" dirty="0"/>
          </a:p>
        </p:txBody>
      </p:sp>
      <p:sp>
        <p:nvSpPr>
          <p:cNvPr id="3" name="animr003"/>
          <p:cNvSpPr/>
          <p:nvPr/>
        </p:nvSpPr>
        <p:spPr>
          <a:xfrm>
            <a:off x="457200" y="1280160"/>
            <a:ext cx="3931920" cy="2743200"/>
          </a:xfrm>
          <a:prstGeom prst="roundRect">
            <a:avLst>
              <a:gd name="adj" fmla="val 5000"/>
            </a:avLst>
          </a:prstGeom>
          <a:solidFill>
            <a:srgbClr val="123F49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4" name="animz004"/>
          <p:cNvSpPr/>
          <p:nvPr/>
        </p:nvSpPr>
        <p:spPr>
          <a:xfrm>
            <a:off x="731520" y="1463040"/>
            <a:ext cx="731520" cy="73152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5" name="anims005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15" y="1653235"/>
            <a:ext cx="351130" cy="351130"/>
          </a:xfrm>
          <a:prstGeom prst="rect">
            <a:avLst/>
          </a:prstGeom>
        </p:spPr>
      </p:pic>
      <p:sp>
        <p:nvSpPr>
          <p:cNvPr id="6" name="animf006"/>
          <p:cNvSpPr txBox="1"/>
          <p:nvPr/>
        </p:nvSpPr>
        <p:spPr>
          <a:xfrm>
            <a:off x="1645920" y="146304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Climate</a:t>
            </a:r>
            <a:endParaRPr lang="en-US" sz="2400" dirty="0"/>
          </a:p>
        </p:txBody>
      </p:sp>
      <p:sp>
        <p:nvSpPr>
          <p:cNvPr id="7" name="animf007"/>
          <p:cNvSpPr txBox="1"/>
          <p:nvPr/>
        </p:nvSpPr>
        <p:spPr>
          <a:xfrm>
            <a:off x="731520" y="2377440"/>
            <a:ext cx="3474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EAF7F0"/>
                </a:solidFill>
              </a:rPr>
              <a:t>Less fuel burned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EAF7F0"/>
                </a:solidFill>
              </a:rPr>
              <a:t>Lower CO₂ per trip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EAF7F0"/>
                </a:solidFill>
              </a:rPr>
              <a:t>Slows warming</a:t>
            </a:r>
            <a:endParaRPr lang="en-US" sz="1600" dirty="0"/>
          </a:p>
        </p:txBody>
      </p:sp>
      <p:sp>
        <p:nvSpPr>
          <p:cNvPr id="8" name="animd008"/>
          <p:cNvSpPr/>
          <p:nvPr/>
        </p:nvSpPr>
        <p:spPr>
          <a:xfrm>
            <a:off x="4663440" y="1280160"/>
            <a:ext cx="3931920" cy="2743200"/>
          </a:xfrm>
          <a:prstGeom prst="roundRect">
            <a:avLst>
              <a:gd name="adj" fmla="val 5000"/>
            </a:avLst>
          </a:prstGeom>
          <a:solidFill>
            <a:srgbClr val="123F49"/>
          </a:solidFill>
          <a:ln w="12700">
            <a:solidFill>
              <a:srgbClr val="4FC3F7"/>
            </a:solidFill>
            <a:prstDash val="solid"/>
          </a:ln>
        </p:spPr>
      </p:sp>
      <p:sp>
        <p:nvSpPr>
          <p:cNvPr id="9" name="animz009"/>
          <p:cNvSpPr/>
          <p:nvPr/>
        </p:nvSpPr>
        <p:spPr>
          <a:xfrm>
            <a:off x="4937760" y="1463040"/>
            <a:ext cx="731520" cy="731520"/>
          </a:xfrm>
          <a:prstGeom prst="ellipse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pic>
        <p:nvPicPr>
          <p:cNvPr id="10" name="anims010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955" y="1653235"/>
            <a:ext cx="351130" cy="351130"/>
          </a:xfrm>
          <a:prstGeom prst="rect">
            <a:avLst/>
          </a:prstGeom>
        </p:spPr>
      </p:pic>
      <p:sp>
        <p:nvSpPr>
          <p:cNvPr id="11" name="animf011"/>
          <p:cNvSpPr txBox="1"/>
          <p:nvPr/>
        </p:nvSpPr>
        <p:spPr>
          <a:xfrm>
            <a:off x="5852160" y="146304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Ozone layer</a:t>
            </a:r>
            <a:endParaRPr lang="en-US" sz="2400" dirty="0"/>
          </a:p>
        </p:txBody>
      </p:sp>
      <p:sp>
        <p:nvSpPr>
          <p:cNvPr id="12" name="animf012"/>
          <p:cNvSpPr txBox="1"/>
          <p:nvPr/>
        </p:nvSpPr>
        <p:spPr>
          <a:xfrm>
            <a:off x="4937760" y="2377440"/>
            <a:ext cx="3474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EAF7F0"/>
                </a:solidFill>
              </a:rPr>
              <a:t>Less NOₓ and N₂O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EAF7F0"/>
                </a:solidFill>
              </a:rPr>
              <a:t>Less pressure on the shield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EAF7F0"/>
                </a:solidFill>
              </a:rPr>
              <a:t>Supports Montreal Protocol gains</a:t>
            </a:r>
            <a:endParaRPr lang="en-US" sz="1600" dirty="0"/>
          </a:p>
        </p:txBody>
      </p:sp>
      <p:sp>
        <p:nvSpPr>
          <p:cNvPr id="13" name="animf013"/>
          <p:cNvSpPr txBox="1"/>
          <p:nvPr/>
        </p:nvSpPr>
        <p:spPr>
          <a:xfrm>
            <a:off x="457200" y="42062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2ECC71"/>
                </a:solidFill>
              </a:rPr>
              <a:t>Ozone recovery mainly depends on global agreements; we add a small, real contribution.</a:t>
            </a:r>
            <a:endParaRPr lang="en-US" sz="16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5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5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1520"/>
                                  </p:stCondLst>
                                  <p:childTnLst>
                                    <p:animScale>
                                      <p:cBhvr>
                                        <p:cTn id="14" dur="900" autoRev="1" repeatCount="indefinite" fill="hold"/>
                                        <p:tgtEl>
                                          <p:spTgt spid="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78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4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1" fill="hold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04"/>
                                          </p:val>
                                        </p:tav>
                                        <p:tav tm="80000">
                                          <p:val>
                                            <p:strVal val="#ppt_y-0.01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82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2820"/>
                                  </p:stCondLst>
                                  <p:childTnLst>
                                    <p:animScale>
                                      <p:cBhvr>
                                        <p:cTn id="36" dur="900" autoRev="1" repeatCount="indefinite" fill="hold"/>
                                        <p:tgtEl>
                                          <p:spTgt spid="9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208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34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86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we can win</a:t>
            </a:r>
            <a:endParaRPr lang="en-US" sz="3600" dirty="0"/>
          </a:p>
        </p:txBody>
      </p:sp>
      <p:graphicFrame>
        <p:nvGraphicFramePr>
          <p:cNvPr id="22" name="animf0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2651760"/>
                <a:gridCol w="265176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Feature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E3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Typical maps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E3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GreenRoute AI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E3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2E36"/>
                          </a:solidFill>
                        </a:rPr>
                        <a:t>Fastest route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2E36"/>
                          </a:solidFill>
                        </a:rPr>
                        <a:t>Yes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2E36"/>
                          </a:solidFill>
                        </a:rPr>
                        <a:t>Yes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7F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2E36"/>
                          </a:solidFill>
                        </a:rPr>
                        <a:t>Eco route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2E36"/>
                          </a:solidFill>
                        </a:rPr>
                        <a:t>Limited, some regions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8A5A"/>
                          </a:solidFill>
                        </a:rPr>
                        <a:t>Core feature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7F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2E36"/>
                          </a:solidFill>
                        </a:rPr>
                        <a:t>Personal CO₂ dashboard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2E36"/>
                          </a:solidFill>
                        </a:rPr>
                        <a:t>Not a focus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8A5A"/>
                          </a:solidFill>
                        </a:rPr>
                        <a:t>Yes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7F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2E36"/>
                          </a:solidFill>
                        </a:rPr>
                        <a:t>Rewards and community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2E36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8A5A"/>
                          </a:solidFill>
                        </a:rPr>
                        <a:t>Yes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7F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2E36"/>
                          </a:solidFill>
                        </a:rPr>
                        <a:t>Fleet carbon reports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A2E36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8A5A"/>
                          </a:solidFill>
                        </a:rPr>
                        <a:t>Yes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7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8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Roadmap</a:t>
            </a:r>
            <a:endParaRPr lang="en-US" sz="3600" dirty="0"/>
          </a:p>
        </p:txBody>
      </p:sp>
      <p:sp>
        <p:nvSpPr>
          <p:cNvPr id="3" name="animw003"/>
          <p:cNvSpPr/>
          <p:nvPr/>
        </p:nvSpPr>
        <p:spPr>
          <a:xfrm>
            <a:off x="914400" y="2011680"/>
            <a:ext cx="2103120" cy="0"/>
          </a:xfrm>
          <a:prstGeom prst="line">
            <a:avLst/>
          </a:prstGeom>
          <a:noFill/>
          <a:ln w="25400">
            <a:solidFill>
              <a:srgbClr val="EAF7F0"/>
            </a:solidFill>
            <a:prstDash val="dash"/>
          </a:ln>
        </p:spPr>
      </p:sp>
      <p:sp>
        <p:nvSpPr>
          <p:cNvPr id="4" name="animz004"/>
          <p:cNvSpPr/>
          <p:nvPr/>
        </p:nvSpPr>
        <p:spPr>
          <a:xfrm>
            <a:off x="457200" y="1691640"/>
            <a:ext cx="822960" cy="82296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5" name="anims005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170" y="1905610"/>
            <a:ext cx="395021" cy="395021"/>
          </a:xfrm>
          <a:prstGeom prst="rect">
            <a:avLst/>
          </a:prstGeom>
        </p:spPr>
      </p:pic>
      <p:sp>
        <p:nvSpPr>
          <p:cNvPr id="6" name="animf006"/>
          <p:cNvSpPr txBox="1"/>
          <p:nvPr/>
        </p:nvSpPr>
        <p:spPr>
          <a:xfrm>
            <a:off x="457200" y="274320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CC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Month 0-6</a:t>
            </a:r>
            <a:endParaRPr lang="en-US" sz="1800" dirty="0"/>
          </a:p>
        </p:txBody>
      </p:sp>
      <p:sp>
        <p:nvSpPr>
          <p:cNvPr id="7" name="animf007"/>
          <p:cNvSpPr txBox="1"/>
          <p:nvPr/>
        </p:nvSpPr>
        <p:spPr>
          <a:xfrm>
            <a:off x="457200" y="31546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Build AI model &amp; MVP</a:t>
            </a:r>
            <a:endParaRPr lang="en-US" sz="1600" dirty="0"/>
          </a:p>
        </p:txBody>
      </p:sp>
      <p:sp>
        <p:nvSpPr>
          <p:cNvPr id="8" name="animw008"/>
          <p:cNvSpPr/>
          <p:nvPr/>
        </p:nvSpPr>
        <p:spPr>
          <a:xfrm>
            <a:off x="3017520" y="2011680"/>
            <a:ext cx="2103120" cy="0"/>
          </a:xfrm>
          <a:prstGeom prst="line">
            <a:avLst/>
          </a:prstGeom>
          <a:noFill/>
          <a:ln w="25400">
            <a:solidFill>
              <a:srgbClr val="EAF7F0"/>
            </a:solidFill>
            <a:prstDash val="dash"/>
          </a:ln>
        </p:spPr>
      </p:sp>
      <p:sp>
        <p:nvSpPr>
          <p:cNvPr id="9" name="animz009"/>
          <p:cNvSpPr/>
          <p:nvPr/>
        </p:nvSpPr>
        <p:spPr>
          <a:xfrm>
            <a:off x="2560320" y="1691640"/>
            <a:ext cx="822960" cy="822960"/>
          </a:xfrm>
          <a:prstGeom prst="ellipse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pic>
        <p:nvPicPr>
          <p:cNvPr id="10" name="anims010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4290" y="1905610"/>
            <a:ext cx="395021" cy="395021"/>
          </a:xfrm>
          <a:prstGeom prst="rect">
            <a:avLst/>
          </a:prstGeom>
        </p:spPr>
      </p:pic>
      <p:sp>
        <p:nvSpPr>
          <p:cNvPr id="11" name="animf011"/>
          <p:cNvSpPr txBox="1"/>
          <p:nvPr/>
        </p:nvSpPr>
        <p:spPr>
          <a:xfrm>
            <a:off x="2560320" y="274320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FC3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Month 6-12</a:t>
            </a:r>
            <a:endParaRPr lang="en-US" sz="1800" dirty="0"/>
          </a:p>
        </p:txBody>
      </p:sp>
      <p:sp>
        <p:nvSpPr>
          <p:cNvPr id="12" name="animf012"/>
          <p:cNvSpPr txBox="1"/>
          <p:nvPr/>
        </p:nvSpPr>
        <p:spPr>
          <a:xfrm>
            <a:off x="2560320" y="31546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Pilot in one city</a:t>
            </a:r>
            <a:endParaRPr lang="en-US" sz="1600" dirty="0"/>
          </a:p>
        </p:txBody>
      </p:sp>
      <p:sp>
        <p:nvSpPr>
          <p:cNvPr id="13" name="animw013"/>
          <p:cNvSpPr/>
          <p:nvPr/>
        </p:nvSpPr>
        <p:spPr>
          <a:xfrm>
            <a:off x="5120640" y="2011680"/>
            <a:ext cx="2103120" cy="0"/>
          </a:xfrm>
          <a:prstGeom prst="line">
            <a:avLst/>
          </a:prstGeom>
          <a:noFill/>
          <a:ln w="25400">
            <a:solidFill>
              <a:srgbClr val="EAF7F0"/>
            </a:solidFill>
            <a:prstDash val="dash"/>
          </a:ln>
        </p:spPr>
      </p:sp>
      <p:sp>
        <p:nvSpPr>
          <p:cNvPr id="14" name="animz014"/>
          <p:cNvSpPr/>
          <p:nvPr/>
        </p:nvSpPr>
        <p:spPr>
          <a:xfrm>
            <a:off x="4663440" y="1691640"/>
            <a:ext cx="822960" cy="822960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</p:sp>
      <p:pic>
        <p:nvPicPr>
          <p:cNvPr id="15" name="anims015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7410" y="1905610"/>
            <a:ext cx="395021" cy="395021"/>
          </a:xfrm>
          <a:prstGeom prst="rect">
            <a:avLst/>
          </a:prstGeom>
        </p:spPr>
      </p:pic>
      <p:sp>
        <p:nvSpPr>
          <p:cNvPr id="16" name="animf016"/>
          <p:cNvSpPr txBox="1"/>
          <p:nvPr/>
        </p:nvSpPr>
        <p:spPr>
          <a:xfrm>
            <a:off x="4663440" y="274320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B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Year 2</a:t>
            </a:r>
            <a:endParaRPr lang="en-US" sz="1800" dirty="0"/>
          </a:p>
        </p:txBody>
      </p:sp>
      <p:sp>
        <p:nvSpPr>
          <p:cNvPr id="17" name="animf017"/>
          <p:cNvSpPr txBox="1"/>
          <p:nvPr/>
        </p:nvSpPr>
        <p:spPr>
          <a:xfrm>
            <a:off x="4663440" y="31546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Launch fleet API</a:t>
            </a:r>
            <a:endParaRPr lang="en-US" sz="1600" dirty="0"/>
          </a:p>
        </p:txBody>
      </p:sp>
      <p:sp>
        <p:nvSpPr>
          <p:cNvPr id="18" name="animz018"/>
          <p:cNvSpPr/>
          <p:nvPr/>
        </p:nvSpPr>
        <p:spPr>
          <a:xfrm>
            <a:off x="6766560" y="1691640"/>
            <a:ext cx="822960" cy="822960"/>
          </a:xfrm>
          <a:prstGeom prst="ellipse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</p:sp>
      <p:pic>
        <p:nvPicPr>
          <p:cNvPr id="19" name="anims019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0530" y="1905610"/>
            <a:ext cx="395021" cy="395021"/>
          </a:xfrm>
          <a:prstGeom prst="rect">
            <a:avLst/>
          </a:prstGeom>
        </p:spPr>
      </p:pic>
      <p:sp>
        <p:nvSpPr>
          <p:cNvPr id="20" name="animf020"/>
          <p:cNvSpPr txBox="1"/>
          <p:nvPr/>
        </p:nvSpPr>
        <p:spPr>
          <a:xfrm>
            <a:off x="6766560" y="274320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Year 3+</a:t>
            </a:r>
            <a:endParaRPr lang="en-US" sz="1800" dirty="0"/>
          </a:p>
        </p:txBody>
      </p:sp>
      <p:sp>
        <p:nvSpPr>
          <p:cNvPr id="21" name="animf021"/>
          <p:cNvSpPr txBox="1"/>
          <p:nvPr/>
        </p:nvSpPr>
        <p:spPr>
          <a:xfrm>
            <a:off x="6766560" y="31546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Go global</a:t>
            </a:r>
            <a:endParaRPr lang="en-US" sz="1600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0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1320"/>
                                  </p:stCondLst>
                                  <p:childTnLst>
                                    <p:animScale>
                                      <p:cBhvr>
                                        <p:cTn id="13" dur="900" autoRev="1" repeatCount="indefinite" fill="hold"/>
                                        <p:tgtEl>
                                          <p:spTgt spid="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64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96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112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fill="hold" nodeType="withEffect">
                                  <p:stCondLst>
                                    <p:cond delay="2120"/>
                                  </p:stCondLst>
                                  <p:childTnLst>
                                    <p:animScale>
                                      <p:cBhvr>
                                        <p:cTn id="35" dur="900" autoRev="1" repeatCount="indefinite" fill="hold"/>
                                        <p:tgtEl>
                                          <p:spTgt spid="9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128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44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176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192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2920"/>
                                  </p:stCondLst>
                                  <p:childTnLst>
                                    <p:animScale>
                                      <p:cBhvr>
                                        <p:cTn id="57" dur="900" autoRev="1" repeatCount="indefinite" fill="hold"/>
                                        <p:tgtEl>
                                          <p:spTgt spid="1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208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224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256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fill="hold" nodeType="withEffect">
                                  <p:stCondLst>
                                    <p:cond delay="3560"/>
                                  </p:stCondLst>
                                  <p:childTnLst>
                                    <p:animScale>
                                      <p:cBhvr>
                                        <p:cTn id="76" dur="900" autoRev="1" repeatCount="indefinite" fill="hold"/>
                                        <p:tgtEl>
                                          <p:spTgt spid="18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272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288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304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t001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Risks and answers</a:t>
            </a:r>
            <a:endParaRPr lang="en-US" sz="3600" dirty="0"/>
          </a:p>
        </p:txBody>
      </p:sp>
      <p:sp>
        <p:nvSpPr>
          <p:cNvPr id="3" name="animr003"/>
          <p:cNvSpPr/>
          <p:nvPr/>
        </p:nvSpPr>
        <p:spPr>
          <a:xfrm>
            <a:off x="457200" y="1280160"/>
            <a:ext cx="8229600" cy="914400"/>
          </a:xfrm>
          <a:prstGeom prst="roundRect">
            <a:avLst>
              <a:gd name="adj" fmla="val 15000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4" name="animz004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</p:sp>
      <p:pic>
        <p:nvPicPr>
          <p:cNvPr id="5" name="anims00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501" y="1583741"/>
            <a:ext cx="307238" cy="307238"/>
          </a:xfrm>
          <a:prstGeom prst="rect">
            <a:avLst/>
          </a:prstGeom>
        </p:spPr>
      </p:pic>
      <p:sp>
        <p:nvSpPr>
          <p:cNvPr id="6" name="animf006"/>
          <p:cNvSpPr txBox="1"/>
          <p:nvPr/>
        </p:nvSpPr>
        <p:spPr>
          <a:xfrm>
            <a:off x="1463040" y="13716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Users want speed</a:t>
            </a:r>
            <a:endParaRPr lang="en-US" sz="1800" dirty="0"/>
          </a:p>
        </p:txBody>
      </p:sp>
      <p:sp>
        <p:nvSpPr>
          <p:cNvPr id="7" name="animf007"/>
          <p:cNvSpPr txBox="1"/>
          <p:nvPr/>
        </p:nvSpPr>
        <p:spPr>
          <a:xfrm>
            <a:off x="4297680" y="137160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Show the time trade-off, only a few minutes</a:t>
            </a:r>
            <a:endParaRPr lang="en-US" sz="1400" dirty="0"/>
          </a:p>
        </p:txBody>
      </p:sp>
      <p:sp>
        <p:nvSpPr>
          <p:cNvPr id="8" name="animd008"/>
          <p:cNvSpPr/>
          <p:nvPr/>
        </p:nvSpPr>
        <p:spPr>
          <a:xfrm>
            <a:off x="457200" y="2377440"/>
            <a:ext cx="8229600" cy="914400"/>
          </a:xfrm>
          <a:prstGeom prst="roundRect">
            <a:avLst>
              <a:gd name="adj" fmla="val 15000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9" name="animz009"/>
          <p:cNvSpPr/>
          <p:nvPr/>
        </p:nvSpPr>
        <p:spPr>
          <a:xfrm>
            <a:off x="640080" y="2514600"/>
            <a:ext cx="640080" cy="640080"/>
          </a:xfrm>
          <a:prstGeom prst="ellipse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</p:sp>
      <p:pic>
        <p:nvPicPr>
          <p:cNvPr id="10" name="anims01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501" y="2681021"/>
            <a:ext cx="307238" cy="307238"/>
          </a:xfrm>
          <a:prstGeom prst="rect">
            <a:avLst/>
          </a:prstGeom>
        </p:spPr>
      </p:pic>
      <p:sp>
        <p:nvSpPr>
          <p:cNvPr id="11" name="animf011"/>
          <p:cNvSpPr txBox="1"/>
          <p:nvPr/>
        </p:nvSpPr>
        <p:spPr>
          <a:xfrm>
            <a:off x="1463040" y="24688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Estimates must be accurate</a:t>
            </a:r>
            <a:endParaRPr lang="en-US" sz="1800" dirty="0"/>
          </a:p>
        </p:txBody>
      </p:sp>
      <p:sp>
        <p:nvSpPr>
          <p:cNvPr id="12" name="animf012"/>
          <p:cNvSpPr txBox="1"/>
          <p:nvPr/>
        </p:nvSpPr>
        <p:spPr>
          <a:xfrm>
            <a:off x="4297680" y="246888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Calibrate with real fuel data in the pilot</a:t>
            </a:r>
            <a:endParaRPr lang="en-US" sz="1400" dirty="0"/>
          </a:p>
        </p:txBody>
      </p:sp>
      <p:sp>
        <p:nvSpPr>
          <p:cNvPr id="13" name="animb013"/>
          <p:cNvSpPr/>
          <p:nvPr/>
        </p:nvSpPr>
        <p:spPr>
          <a:xfrm>
            <a:off x="457200" y="3474720"/>
            <a:ext cx="8229600" cy="914400"/>
          </a:xfrm>
          <a:prstGeom prst="roundRect">
            <a:avLst>
              <a:gd name="adj" fmla="val 15000"/>
            </a:avLst>
          </a:prstGeom>
          <a:solidFill>
            <a:srgbClr val="EAF7F0"/>
          </a:solidFill>
          <a:ln w="6350">
            <a:solidFill>
              <a:srgbClr val="EAF7F0"/>
            </a:solidFill>
            <a:prstDash val="solid"/>
          </a:ln>
        </p:spPr>
      </p:sp>
      <p:sp>
        <p:nvSpPr>
          <p:cNvPr id="14" name="animz014"/>
          <p:cNvSpPr/>
          <p:nvPr/>
        </p:nvSpPr>
        <p:spPr>
          <a:xfrm>
            <a:off x="640080" y="3611880"/>
            <a:ext cx="640080" cy="640080"/>
          </a:xfrm>
          <a:prstGeom prst="ellipse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pic>
        <p:nvPicPr>
          <p:cNvPr id="15" name="anims015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01" y="3778301"/>
            <a:ext cx="307238" cy="307238"/>
          </a:xfrm>
          <a:prstGeom prst="rect">
            <a:avLst/>
          </a:prstGeom>
        </p:spPr>
      </p:pic>
      <p:sp>
        <p:nvSpPr>
          <p:cNvPr id="16" name="animf016"/>
          <p:cNvSpPr txBox="1"/>
          <p:nvPr/>
        </p:nvSpPr>
        <p:spPr>
          <a:xfrm>
            <a:off x="1463040" y="356616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Big competitors</a:t>
            </a:r>
            <a:endParaRPr lang="en-US" sz="1800" dirty="0"/>
          </a:p>
        </p:txBody>
      </p:sp>
      <p:sp>
        <p:nvSpPr>
          <p:cNvPr id="17" name="animf017"/>
          <p:cNvSpPr txBox="1"/>
          <p:nvPr/>
        </p:nvSpPr>
        <p:spPr>
          <a:xfrm>
            <a:off x="4297680" y="356616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B4B52"/>
                </a:solidFill>
              </a:rPr>
              <a:t>Focus on rewards, fleets and partners</a:t>
            </a:r>
            <a:endParaRPr lang="en-US" sz="1400" dirty="0"/>
          </a:p>
        </p:txBody>
      </p:sp>
    </p:spTree>
  </p:cSld>
  <p:clrMapOvr>
    <a:masterClrMapping/>
  </p:clrMapOvr>
  <p:transition spd="med">
    <p:split orient="vert" dir="ou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2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5"/>
                                  </p:iterate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5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4" dur="900" autoRev="1" repeatCount="indefinite" fill="hold"/>
                                        <p:tgtEl>
                                          <p:spTgt spid="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04"/>
                                          </p:val>
                                        </p:tav>
                                        <p:tav tm="80000">
                                          <p:val>
                                            <p:strVal val="#ppt_y-0.01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36" dur="900" autoRev="1" repeatCount="indefinite" fill="hold"/>
                                        <p:tgtEl>
                                          <p:spTgt spid="9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55000">
                                          <p:val>
                                            <p:strVal val="#ppt_y-0.06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25"/>
                                          </p:val>
                                        </p:tav>
                                        <p:tav tm="90000">
                                          <p:val>
                                            <p:strVal val="#ppt_y-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Scale>
                                      <p:cBhvr>
                                        <p:cTn id="58" dur="900" autoRev="1" repeatCount="indefinite" fill="hold"/>
                                        <p:tgtEl>
                                          <p:spTgt spid="1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nimx00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0" y="457200"/>
            <a:ext cx="4023360" cy="4023360"/>
          </a:xfrm>
          <a:prstGeom prst="rect">
            <a:avLst/>
          </a:prstGeom>
        </p:spPr>
      </p:pic>
      <p:sp>
        <p:nvSpPr>
          <p:cNvPr id="3" name="animl002"/>
          <p:cNvSpPr txBox="1"/>
          <p:nvPr/>
        </p:nvSpPr>
        <p:spPr>
          <a:xfrm>
            <a:off x="548640" y="100584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Smarter roads,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cleaner planet</a:t>
            </a:r>
            <a:endParaRPr lang="en-US" sz="4000" dirty="0"/>
          </a:p>
        </p:txBody>
      </p:sp>
      <p:sp>
        <p:nvSpPr>
          <p:cNvPr id="4" name="animf004"/>
          <p:cNvSpPr txBox="1"/>
          <p:nvPr/>
        </p:nvSpPr>
        <p:spPr>
          <a:xfrm>
            <a:off x="548640" y="2651760"/>
            <a:ext cx="4389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AF7F0"/>
                </a:solidFill>
              </a:rPr>
              <a:t>GreenRoute AI: profitable for us, good for drivers, great for the climate and the ozone layer.</a:t>
            </a:r>
            <a:endParaRPr lang="en-US" sz="1800" dirty="0"/>
          </a:p>
        </p:txBody>
      </p:sp>
      <p:sp>
        <p:nvSpPr>
          <p:cNvPr id="5" name="animf005"/>
          <p:cNvSpPr txBox="1"/>
          <p:nvPr/>
        </p:nvSpPr>
        <p:spPr>
          <a:xfrm>
            <a:off x="548640" y="402336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ECC71"/>
                </a:solidFill>
              </a:rPr>
              <a:t>Thank you! Questions?</a:t>
            </a:r>
            <a:endParaRPr lang="en-US" sz="2000" dirty="0"/>
          </a:p>
        </p:txBody>
      </p:sp>
    </p:spTree>
  </p:cSld>
  <p:clrMapOvr>
    <a:masterClrMapping/>
  </p:clrMapOvr>
  <p:transition spd="med">
    <p:cover dir="l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9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" dur="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w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" dur="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60000">
                                          <p:val>
                                            <p:strVal val="#ppt_h*1.25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8" dur="40000" fill="hold" repeatCount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78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reenRoute">
  <a:themeElements>
    <a:clrScheme name="GreenRoute">
      <a:dk1>
        <a:srgbClr val="0A2E36"/>
      </a:dk1>
      <a:lt1>
        <a:srgbClr val="FFFFFF"/>
      </a:lt1>
      <a:dk2>
        <a:srgbClr val="123F49"/>
      </a:dk2>
      <a:lt2>
        <a:srgbClr val="EAF7F0"/>
      </a:lt2>
      <a:accent1>
        <a:srgbClr val="2ECC71"/>
      </a:accent1>
      <a:accent2>
        <a:srgbClr val="4FC3F7"/>
      </a:accent2>
      <a:accent3>
        <a:srgbClr val="F4B942"/>
      </a:accent3>
      <a:accent4>
        <a:srgbClr val="E4572E"/>
      </a:accent4>
      <a:accent5>
        <a:srgbClr val="1B8A5A"/>
      </a:accent5>
      <a:accent6>
        <a:srgbClr val="7E57C2"/>
      </a:accent6>
      <a:hlink>
        <a:srgbClr val="4FC3F7"/>
      </a:hlink>
      <a:folHlink>
        <a:srgbClr val="7E57C2"/>
      </a:folHlink>
    </a:clrScheme>
    <a:fontScheme name="GreenRout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GreenRoute AI</dc:title>
  <dc:subject>PptxGenJS Presentation</dc:subject>
  <dc:creator>PptxGenJS</dc:creator>
  <cp:lastModifiedBy>PptxGenJS</cp:lastModifiedBy>
  <cp:revision>1</cp:revision>
  <dcterms:created xsi:type="dcterms:W3CDTF">2026-11-02T19:54:32Z</dcterms:created>
  <dcterms:modified xsi:type="dcterms:W3CDTF">2026-11-02T19:54:32Z</dcterms:modified>
</cp:coreProperties>
</file>